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68" r:id="rId2"/>
    <p:sldId id="290" r:id="rId3"/>
    <p:sldId id="291" r:id="rId4"/>
    <p:sldId id="260" r:id="rId5"/>
    <p:sldId id="283" r:id="rId6"/>
    <p:sldId id="284" r:id="rId7"/>
    <p:sldId id="285" r:id="rId8"/>
    <p:sldId id="286" r:id="rId9"/>
    <p:sldId id="287" r:id="rId10"/>
    <p:sldId id="288" r:id="rId11"/>
    <p:sldId id="289" r:id="rId12"/>
    <p:sldId id="257"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8" userDrawn="1">
          <p15:clr>
            <a:srgbClr val="A4A3A4"/>
          </p15:clr>
        </p15:guide>
        <p15:guide id="2" pos="5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E4F"/>
    <a:srgbClr val="79BD9A"/>
    <a:srgbClr val="002E53"/>
    <a:srgbClr val="7A99AC"/>
    <a:srgbClr val="CFF09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85" autoAdjust="0"/>
    <p:restoredTop sz="94633"/>
  </p:normalViewPr>
  <p:slideViewPr>
    <p:cSldViewPr snapToGrid="0" snapToObjects="1" showGuides="1">
      <p:cViewPr varScale="1">
        <p:scale>
          <a:sx n="117" d="100"/>
          <a:sy n="117" d="100"/>
        </p:scale>
        <p:origin x="126" y="246"/>
      </p:cViewPr>
      <p:guideLst>
        <p:guide orient="horz" pos="1428"/>
        <p:guide pos="55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91E48C-77EA-A44A-81C2-74A5DA70640E}" type="datetimeFigureOut">
              <a:rPr lang="en-US" smtClean="0"/>
              <a:t>8/1/2018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50D0BE-F7F6-1447-A601-E4BB834053B6}" type="slidenum">
              <a:rPr lang="en-US" smtClean="0"/>
              <a:t>‹#›</a:t>
            </a:fld>
            <a:endParaRPr lang="en-US"/>
          </a:p>
        </p:txBody>
      </p:sp>
    </p:spTree>
    <p:extLst>
      <p:ext uri="{BB962C8B-B14F-4D97-AF65-F5344CB8AC3E}">
        <p14:creationId xmlns:p14="http://schemas.microsoft.com/office/powerpoint/2010/main" val="28233908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mckinsey.com/global-themes/employment-and-growth/how-advancing-womens-equality-can-add-12-trillion-to-global-growth"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pwc.co.uk/economic-services/assets/PwC-Women-in-Work-2016-FINAL-3.pdf"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credit-suisse.com/us/en/articles/articles/news-and-expertise/2015/06/en/diveristy-on-board.html" TargetMode="External"/><Relationship Id="rId7" Type="http://schemas.openxmlformats.org/officeDocument/2006/relationships/hyperlink" Target="https://www.credit-suisse.com/us/en/articles/articles/news-and-expertise/2014/09/en/womens-impact-on-corporate-performance-letting-the-data-speak.html"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link.springer.com.ezproxy.aut.ac.nz/article/10.1007/s10997-011-9186-1#CR9" TargetMode="External"/><Relationship Id="rId5" Type="http://schemas.openxmlformats.org/officeDocument/2006/relationships/hyperlink" Target="http://link.springer.com.ezproxy.aut.ac.nz/article/10.1007/s10997-011-9186-1#CR30" TargetMode="External"/><Relationship Id="rId4" Type="http://schemas.openxmlformats.org/officeDocument/2006/relationships/hyperlink" Target="http://www.womenofinfluence.ca/wp-content/uploads/2014/12/Diversity_matters_2014.pdf"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mckinsey.com/business-functions/organization/our-insights/why-diversity-matters"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www.open-for-business.org/wp-content/uploads/2016/01/Brunswick_Open_for_Business_full.pdf" TargetMode="External"/><Relationship Id="rId5" Type="http://schemas.openxmlformats.org/officeDocument/2006/relationships/hyperlink" Target="http://www/" TargetMode="External"/><Relationship Id="rId4" Type="http://schemas.openxmlformats.org/officeDocument/2006/relationships/hyperlink" Target="http://www.hrc.org/campaigns/corporate-equalityindex"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hbr.org/2013/12/how-diversity-can-drive-innovation"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pwc.com/jg/en/publications/the-female-millennial_a-new-era-of-talent.pdf"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dupress.com/articles/diversitys-new-frontier/"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s://www8.gsb.columbia.edu/newsroom/newsn/4046/diversity-in-the-workplace-can-be-a-reality-says-new-study" TargetMode="External"/><Relationship Id="rId4" Type="http://schemas.openxmlformats.org/officeDocument/2006/relationships/hyperlink" Target="http://www.businessinsider.com.au/the-future-of-workplace-diversity-is-here-2013-9?r=US&amp;IR=T" TargetMode="Externa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www.superdiversity.org/pdf/Superdiversity%20Stocktake%20-%20Implications%20of%20Superdiversity%20for%20Business.pdf" TargetMode="External"/><Relationship Id="rId3" Type="http://schemas.openxmlformats.org/officeDocument/2006/relationships/hyperlink" Target="https://www8.gsb.columbia.edu/newsroom/newsn/4046/diversity-in-the-workplace-can-be-a-reality-says-new-study" TargetMode="External"/><Relationship Id="rId7" Type="http://schemas.openxmlformats.org/officeDocument/2006/relationships/hyperlink" Target="http://www.ssc.govt.nz/lead-business-case"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hbr.org/2013/12/how-diversity-can-drive-innovation" TargetMode="External"/><Relationship Id="rId5" Type="http://schemas.openxmlformats.org/officeDocument/2006/relationships/hyperlink" Target="https://hbr.org/2015/12/do-you-have-what-it-takes-to-help-your-team-be-creative" TargetMode="External"/><Relationship Id="rId4" Type="http://schemas.openxmlformats.org/officeDocument/2006/relationships/hyperlink" Target="http://aibrt.org/downloads/EPSTEIN_at_al-2013-How_Is_Creativity_Best_Managed-CAIM.pdf" TargetMode="External"/><Relationship Id="rId9" Type="http://schemas.openxmlformats.org/officeDocument/2006/relationships/hyperlink" Target="https://home.kpmg.com/nz/en/home/insights/2016/05/maui-rau-adapting-in-a-changing-world.html"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pwc.com/jg/en/publications/the-female-millennial_a-new-era-of-talent.pdf"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diversityworksnz.org.nz/wp-content/uploads/2016/03/Managing-an-Aging-Workforce-2015.pdf"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tx1"/>
                </a:solidFill>
                <a:effectLst/>
                <a:latin typeface="Arial" charset="0"/>
                <a:ea typeface="Arial" charset="0"/>
                <a:cs typeface="Arial" charset="0"/>
              </a:rPr>
              <a:t>Increasing women’s work participation to the same as men’s would add $28 trillion to annual GDP (2015):</a:t>
            </a:r>
          </a:p>
          <a:p>
            <a:pPr marL="171450" indent="-171450">
              <a:buFont typeface="Arial" charset="0"/>
              <a:buChar char="•"/>
            </a:pPr>
            <a:endParaRPr lang="en-NZ" sz="1000" kern="1200" dirty="0">
              <a:solidFill>
                <a:schemeClr val="tx1"/>
              </a:solidFill>
              <a:effectLst/>
              <a:latin typeface="Arial" charset="0"/>
              <a:ea typeface="Arial" charset="0"/>
              <a:cs typeface="Arial" charset="0"/>
            </a:endParaRPr>
          </a:p>
          <a:p>
            <a:pPr marL="171450" indent="-171450">
              <a:buFont typeface="Arial" charset="0"/>
              <a:buChar char="•"/>
            </a:pPr>
            <a:r>
              <a:rPr lang="en-NZ" sz="1000" kern="1200" dirty="0">
                <a:solidFill>
                  <a:schemeClr val="tx1"/>
                </a:solidFill>
                <a:effectLst/>
                <a:latin typeface="Arial" charset="0"/>
                <a:ea typeface="Arial" charset="0"/>
                <a:cs typeface="Arial" charset="0"/>
              </a:rPr>
              <a:t>McKinsey Global Institute – </a:t>
            </a:r>
            <a:r>
              <a:rPr lang="en-US" sz="1000" kern="1200" dirty="0">
                <a:solidFill>
                  <a:schemeClr val="tx1"/>
                </a:solidFill>
                <a:effectLst/>
                <a:latin typeface="Arial" charset="0"/>
                <a:ea typeface="Arial" charset="0"/>
                <a:cs typeface="Arial" charset="0"/>
              </a:rPr>
              <a:t>Closing</a:t>
            </a:r>
            <a:r>
              <a:rPr lang="en-NZ" sz="1000" kern="1200" dirty="0">
                <a:solidFill>
                  <a:schemeClr val="tx1"/>
                </a:solidFill>
                <a:effectLst/>
                <a:latin typeface="Arial" charset="0"/>
                <a:ea typeface="Arial" charset="0"/>
                <a:cs typeface="Arial" charset="0"/>
              </a:rPr>
              <a:t> the global gender gap could deliver $12 trillion to $28 trillion of additional GDP in 2025.</a:t>
            </a:r>
            <a:endParaRPr lang="en-US" sz="1000" kern="1200" dirty="0">
              <a:solidFill>
                <a:schemeClr val="tx1"/>
              </a:solidFill>
              <a:effectLst/>
              <a:latin typeface="Arial" charset="0"/>
              <a:ea typeface="Arial" charset="0"/>
              <a:cs typeface="Arial" charset="0"/>
            </a:endParaRPr>
          </a:p>
          <a:p>
            <a:pPr marL="171450" indent="-171450">
              <a:buFont typeface="Arial" charset="0"/>
              <a:buChar char="•"/>
            </a:pPr>
            <a:endParaRPr lang="en-US" sz="1000" kern="1200" dirty="0">
              <a:solidFill>
                <a:schemeClr val="tx1"/>
              </a:solidFill>
              <a:effectLst/>
              <a:latin typeface="Arial" charset="0"/>
              <a:ea typeface="Arial" charset="0"/>
              <a:cs typeface="Arial" charset="0"/>
            </a:endParaRPr>
          </a:p>
          <a:p>
            <a:pPr marL="171450" indent="-171450">
              <a:buFont typeface="Arial" charset="0"/>
              <a:buChar char="•"/>
            </a:pPr>
            <a:r>
              <a:rPr lang="en-NZ" sz="1000" kern="1200" dirty="0">
                <a:solidFill>
                  <a:schemeClr val="tx1"/>
                </a:solidFill>
                <a:effectLst/>
                <a:latin typeface="Arial" charset="0"/>
                <a:ea typeface="Arial" charset="0"/>
                <a:cs typeface="Arial" charset="0"/>
              </a:rPr>
              <a:t>Their full-potential scenario assumes that women participate in the world of work to an identical extent as men—erasing the current gaps in labour-force participation rates, hours worked, and representation within each sector (which affects their productivity). It represents the maximum economic impact that could be achieved from gender equality in labour markets. They find that the full-potential scenario could add as much as $28 trillion to annual GDP in 2025, raising global economic output by 26 percent over a business-as-usual scenario. This potential impact is roughly equivalent to the combined size of the economies of the United States and China today.</a:t>
            </a:r>
            <a:r>
              <a:rPr lang="en-US" sz="1000" dirty="0">
                <a:effectLst/>
                <a:latin typeface="Arial" charset="0"/>
                <a:ea typeface="Arial" charset="0"/>
                <a:cs typeface="Arial" charset="0"/>
              </a:rPr>
              <a:t> </a:t>
            </a:r>
          </a:p>
          <a:p>
            <a:pPr marL="171450" indent="-171450">
              <a:buFont typeface="Arial" charset="0"/>
              <a:buChar char="•"/>
            </a:pPr>
            <a:endParaRPr lang="en-US" sz="1000" dirty="0">
              <a:effectLst/>
              <a:latin typeface="Arial" charset="0"/>
              <a:ea typeface="Arial" charset="0"/>
              <a:cs typeface="Arial" charset="0"/>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NZ" sz="1000" i="1" kern="1200" dirty="0">
                <a:solidFill>
                  <a:schemeClr val="tx1"/>
                </a:solidFill>
                <a:effectLst/>
                <a:latin typeface="Arial" charset="0"/>
                <a:ea typeface="Arial" charset="0"/>
                <a:cs typeface="Arial" charset="0"/>
              </a:rPr>
              <a:t>McKinsey Global Institute.  (2015). The power of parity:  how advancing women’s equality can add $12 trillion to global growth.  Retrieved from </a:t>
            </a:r>
            <a:r>
              <a:rPr lang="en-US" sz="1000" i="1" u="sng" kern="1200" dirty="0">
                <a:solidFill>
                  <a:schemeClr val="tx1"/>
                </a:solidFill>
                <a:effectLst/>
                <a:latin typeface="Arial" charset="0"/>
                <a:ea typeface="Arial" charset="0"/>
                <a:cs typeface="Arial" charset="0"/>
                <a:hlinkClick r:id="rId3"/>
              </a:rPr>
              <a:t>http://www.mckinsey.com/global-themes/employment-and-growth/how-advancing-womens-equality-can-add-12-trillion-to-global-growth</a:t>
            </a:r>
            <a:endParaRPr lang="en-US" sz="1000" i="1" u="sng" kern="1200" dirty="0">
              <a:solidFill>
                <a:schemeClr val="tx1"/>
              </a:solidFill>
              <a:effectLst/>
              <a:latin typeface="Arial" charset="0"/>
              <a:ea typeface="Arial" charset="0"/>
              <a:cs typeface="Arial" charset="0"/>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sz="1000" i="1" u="sng" kern="1200" dirty="0">
              <a:solidFill>
                <a:schemeClr val="tx1"/>
              </a:solidFill>
              <a:effectLst/>
              <a:latin typeface="Arial" charset="0"/>
              <a:ea typeface="Arial" charset="0"/>
              <a:cs typeface="Arial" charset="0"/>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sz="1000" b="1" kern="1200" dirty="0">
                <a:solidFill>
                  <a:schemeClr val="tx1"/>
                </a:solidFill>
                <a:effectLst/>
                <a:latin typeface="Arial" charset="0"/>
                <a:ea typeface="Arial" charset="0"/>
                <a:cs typeface="Arial" charset="0"/>
              </a:rPr>
              <a:t>Addressing the under-employment of women in the UK would raise GDP by 9%</a:t>
            </a:r>
            <a:r>
              <a:rPr lang="en-US" sz="1000" b="1" dirty="0">
                <a:effectLst/>
                <a:latin typeface="Arial" charset="0"/>
                <a:ea typeface="Arial" charset="0"/>
                <a:cs typeface="Arial" charset="0"/>
              </a:rPr>
              <a:t>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sz="1000" b="1" dirty="0">
              <a:effectLst/>
              <a:latin typeface="Arial" charset="0"/>
              <a:ea typeface="Arial" charset="0"/>
              <a:cs typeface="Arial" charset="0"/>
            </a:endParaRPr>
          </a:p>
          <a:p>
            <a:pPr marL="171450" indent="-171450">
              <a:buFont typeface="Arial" charset="0"/>
              <a:buChar char="•"/>
            </a:pPr>
            <a:r>
              <a:rPr lang="en-AU" sz="1000" kern="1200" dirty="0">
                <a:solidFill>
                  <a:schemeClr val="tx1"/>
                </a:solidFill>
                <a:effectLst/>
                <a:latin typeface="Arial" charset="0"/>
                <a:ea typeface="Arial" charset="0"/>
                <a:cs typeface="Arial" charset="0"/>
              </a:rPr>
              <a:t>“Underemployment also remains a pressing issue. In the UK alone, 1.5 million women would like to work more hours but do not have the opportunity to do so.  The economic benefit to the UK from increasing the level of female employment from 68% to 73% could be in the order of 9% of GDP.” (PWC, 2016, p. 2)</a:t>
            </a:r>
          </a:p>
          <a:p>
            <a:pPr marL="171450" indent="-171450">
              <a:buFont typeface="Arial" charset="0"/>
              <a:buChar char="•"/>
            </a:pPr>
            <a:endParaRPr lang="en-AU" sz="1000" kern="1200" dirty="0">
              <a:solidFill>
                <a:schemeClr val="tx1"/>
              </a:solidFill>
              <a:effectLst/>
              <a:latin typeface="Arial" charset="0"/>
              <a:ea typeface="Arial" charset="0"/>
              <a:cs typeface="Arial" charset="0"/>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AU" sz="1000" i="1" kern="1200" dirty="0">
                <a:solidFill>
                  <a:schemeClr val="tx1"/>
                </a:solidFill>
                <a:effectLst/>
                <a:latin typeface="Arial" charset="0"/>
                <a:ea typeface="Arial" charset="0"/>
                <a:cs typeface="Arial" charset="0"/>
              </a:rPr>
              <a:t>PWC . (2016). International Women’s Day – PWC women in work index.  Retrieved from </a:t>
            </a:r>
            <a:r>
              <a:rPr lang="en-AU" sz="1000" i="1" u="sng" kern="1200" dirty="0">
                <a:solidFill>
                  <a:schemeClr val="tx1"/>
                </a:solidFill>
                <a:effectLst/>
                <a:latin typeface="Arial" charset="0"/>
                <a:ea typeface="Arial" charset="0"/>
                <a:cs typeface="Arial" charset="0"/>
                <a:hlinkClick r:id="rId4"/>
              </a:rPr>
              <a:t>https://www.pwc.co.uk/economic-services/assets/PwC-Women-in-Work-2016-FINAL-3.pdf</a:t>
            </a:r>
            <a:endParaRPr lang="en-US" sz="1000" dirty="0">
              <a:effectLst/>
              <a:latin typeface="Arial" charset="0"/>
              <a:ea typeface="Arial" charset="0"/>
              <a:cs typeface="Arial" charset="0"/>
            </a:endParaRPr>
          </a:p>
          <a:p>
            <a:pPr marL="171450" indent="-171450">
              <a:buFont typeface="Arial" charset="0"/>
              <a:buChar char="•"/>
            </a:pPr>
            <a:endParaRPr lang="en-US" sz="1000" b="1" dirty="0">
              <a:effectLst/>
              <a:latin typeface="Arial" charset="0"/>
              <a:ea typeface="Arial" charset="0"/>
              <a:cs typeface="Arial" charset="0"/>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sz="1000" b="1" dirty="0">
                <a:solidFill>
                  <a:srgbClr val="1C4052"/>
                </a:solidFill>
                <a:latin typeface="Arial" charset="0"/>
                <a:ea typeface="Arial" charset="0"/>
                <a:cs typeface="Arial" charset="0"/>
              </a:rPr>
              <a:t>Closing male and female employment rates would boost the NZ GDP by 10%</a:t>
            </a: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sz="1000" b="1" dirty="0">
              <a:solidFill>
                <a:srgbClr val="1C4052"/>
              </a:solidFill>
              <a:latin typeface="Arial" charset="0"/>
              <a:ea typeface="Arial" charset="0"/>
              <a:cs typeface="Arial" charset="0"/>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AU" sz="1000" i="1" kern="1200" dirty="0">
                <a:solidFill>
                  <a:schemeClr val="tx1"/>
                </a:solidFill>
                <a:effectLst/>
                <a:latin typeface="Arial" charset="0"/>
                <a:ea typeface="Arial" charset="0"/>
                <a:cs typeface="Arial" charset="0"/>
              </a:rPr>
              <a:t>Goldman Sachs. (2011). Closing the gender gap: plenty of economic upside. Retrieved from http://www.interest.co.nz/sites/default/files/Female%20participation_FINAL.pdf</a:t>
            </a:r>
            <a:endParaRPr lang="en-US" sz="1000" i="1" kern="1200" dirty="0">
              <a:solidFill>
                <a:schemeClr val="tx1"/>
              </a:solidFill>
              <a:effectLst/>
              <a:latin typeface="Arial" charset="0"/>
              <a:ea typeface="Arial" charset="0"/>
              <a:cs typeface="Arial" charset="0"/>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b="1" dirty="0">
              <a:solidFill>
                <a:srgbClr val="1C4052"/>
              </a:solidFill>
              <a:latin typeface="+mn-lt"/>
              <a:cs typeface="Calibri"/>
            </a:endParaRPr>
          </a:p>
          <a:p>
            <a:pPr marL="171450" indent="-171450">
              <a:buFont typeface="Arial" charset="0"/>
              <a:buChar char="•"/>
            </a:pPr>
            <a:endParaRPr lang="en-US" b="1" dirty="0">
              <a:effectLst/>
            </a:endParaRPr>
          </a:p>
          <a:p>
            <a:endParaRPr lang="en-US" dirty="0"/>
          </a:p>
        </p:txBody>
      </p:sp>
      <p:sp>
        <p:nvSpPr>
          <p:cNvPr id="4" name="Slide Number Placeholder 3"/>
          <p:cNvSpPr>
            <a:spLocks noGrp="1"/>
          </p:cNvSpPr>
          <p:nvPr>
            <p:ph type="sldNum" sz="quarter" idx="10"/>
          </p:nvPr>
        </p:nvSpPr>
        <p:spPr/>
        <p:txBody>
          <a:bodyPr/>
          <a:lstStyle/>
          <a:p>
            <a:fld id="{3750D0BE-F7F6-1447-A601-E4BB834053B6}" type="slidenum">
              <a:rPr lang="en-US" smtClean="0"/>
              <a:t>4</a:t>
            </a:fld>
            <a:endParaRPr lang="en-US"/>
          </a:p>
        </p:txBody>
      </p:sp>
    </p:spTree>
    <p:extLst>
      <p:ext uri="{BB962C8B-B14F-4D97-AF65-F5344CB8AC3E}">
        <p14:creationId xmlns:p14="http://schemas.microsoft.com/office/powerpoint/2010/main" val="2459602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1" kern="1200" dirty="0">
                <a:solidFill>
                  <a:srgbClr val="1C4052"/>
                </a:solidFill>
                <a:effectLst/>
                <a:latin typeface="Arial" charset="0"/>
                <a:ea typeface="Arial" charset="0"/>
                <a:cs typeface="Arial" charset="0"/>
              </a:rPr>
              <a:t>Companies with more women on their boards often financially outperform companies that have no women on their boards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000" b="1" kern="1200" dirty="0">
              <a:solidFill>
                <a:schemeClr val="tx1"/>
              </a:solidFill>
              <a:effectLst/>
              <a:latin typeface="Arial" charset="0"/>
              <a:ea typeface="Arial" charset="0"/>
              <a:cs typeface="Arial" charset="0"/>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000" kern="1200" dirty="0">
                <a:solidFill>
                  <a:schemeClr val="tx1"/>
                </a:solidFill>
                <a:effectLst/>
                <a:latin typeface="Arial" charset="0"/>
                <a:ea typeface="Arial" charset="0"/>
                <a:cs typeface="Arial" charset="0"/>
              </a:rPr>
              <a:t>“The Credit Suisse research team have been analyzing the subject of gender diversity and corporate performance since 2012. The original report found that companies with more diversified boards deliver better returns…. The recent study ‘The CS Gender 3000: Women in Senior Management’ confirmed the original discovery. It turns out that the presence of just one woman on the board makes all the difference: ‘Where there is one female in the boardroom, companies have seen an average ROE of 14.1 percent (sector adjusted) since 2005 compared to 11.2 percent for all male boards’” (</a:t>
            </a:r>
            <a:r>
              <a:rPr lang="en-US" sz="1000" kern="1200" dirty="0" err="1">
                <a:solidFill>
                  <a:schemeClr val="tx1"/>
                </a:solidFill>
                <a:effectLst/>
                <a:latin typeface="Arial" charset="0"/>
                <a:ea typeface="Arial" charset="0"/>
                <a:cs typeface="Arial" charset="0"/>
              </a:rPr>
              <a:t>Lejczak</a:t>
            </a:r>
            <a:r>
              <a:rPr lang="en-US" sz="1000" kern="1200" dirty="0">
                <a:solidFill>
                  <a:schemeClr val="tx1"/>
                </a:solidFill>
                <a:effectLst/>
                <a:latin typeface="Arial" charset="0"/>
                <a:ea typeface="Arial" charset="0"/>
                <a:cs typeface="Arial" charset="0"/>
              </a:rPr>
              <a:t>, 2015).</a:t>
            </a:r>
            <a:r>
              <a:rPr lang="en-US" sz="1000" dirty="0">
                <a:effectLst/>
                <a:latin typeface="Arial" charset="0"/>
                <a:ea typeface="Arial" charset="0"/>
                <a:cs typeface="Arial" charset="0"/>
              </a:rPr>
              <a:t> </a:t>
            </a: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000" b="1" kern="1200" dirty="0">
              <a:solidFill>
                <a:schemeClr val="tx1"/>
              </a:solidFill>
              <a:effectLst/>
              <a:latin typeface="Arial" charset="0"/>
              <a:ea typeface="Arial" charset="0"/>
              <a:cs typeface="Arial" charset="0"/>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000" i="1" kern="1200" dirty="0" err="1">
                <a:solidFill>
                  <a:srgbClr val="D75527"/>
                </a:solidFill>
                <a:effectLst/>
                <a:latin typeface="Arial" charset="0"/>
                <a:ea typeface="Arial" charset="0"/>
                <a:cs typeface="Arial" charset="0"/>
              </a:rPr>
              <a:t>Lejczak</a:t>
            </a:r>
            <a:r>
              <a:rPr lang="en-US" sz="1000" i="1" kern="1200" dirty="0">
                <a:solidFill>
                  <a:srgbClr val="D75527"/>
                </a:solidFill>
                <a:effectLst/>
                <a:latin typeface="Arial" charset="0"/>
                <a:ea typeface="Arial" charset="0"/>
                <a:cs typeface="Arial" charset="0"/>
              </a:rPr>
              <a:t>, B. (2015). Diversity on Board.  Retrieved from </a:t>
            </a:r>
            <a:r>
              <a:rPr lang="en-US" sz="1000" i="1" u="sng" kern="1200" dirty="0">
                <a:solidFill>
                  <a:srgbClr val="D75527"/>
                </a:solidFill>
                <a:effectLst/>
                <a:latin typeface="Arial" charset="0"/>
                <a:ea typeface="Arial" charset="0"/>
                <a:cs typeface="Arial" charset="0"/>
                <a:hlinkClick r:id="rId3"/>
              </a:rPr>
              <a:t>https://www.credit-suisse.com/us/en/articles/articles/news-and-expertise/2015/06/en/diveristy-on-board.html</a:t>
            </a:r>
            <a:endParaRPr lang="en-US" sz="1000" i="1" kern="1200" dirty="0">
              <a:solidFill>
                <a:srgbClr val="D75527"/>
              </a:solidFill>
              <a:effectLst/>
              <a:latin typeface="Arial" charset="0"/>
              <a:ea typeface="Arial" charset="0"/>
              <a:cs typeface="Arial" charset="0"/>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sz="1000" b="1" kern="1200" dirty="0">
              <a:solidFill>
                <a:schemeClr val="tx1"/>
              </a:solidFill>
              <a:effectLst/>
              <a:latin typeface="Arial" charset="0"/>
              <a:ea typeface="Arial" charset="0"/>
              <a:cs typeface="Arial" charset="0"/>
            </a:endParaRPr>
          </a:p>
          <a:p>
            <a:pPr marL="171450" indent="-171450">
              <a:buFont typeface="Arial" charset="0"/>
              <a:buChar char="•"/>
            </a:pPr>
            <a:r>
              <a:rPr lang="en-US" sz="1000" kern="1200" dirty="0">
                <a:solidFill>
                  <a:schemeClr val="tx1"/>
                </a:solidFill>
                <a:effectLst/>
                <a:latin typeface="Arial" charset="0"/>
                <a:ea typeface="Arial" charset="0"/>
                <a:cs typeface="Arial" charset="0"/>
              </a:rPr>
              <a:t>McKinsey found a statistically significant relationship between a more diverse leadership and better financial performance. “The companies in the top quartile of gender diversity were 15 percent more likely to have financial returns that were above their national industry median. Companies in the top quartile of racial/ethnic diversity were 35 percent more likely to have financial returns above their national industry median…  The results varied by country and industry. Companies with 10 percent higher gender and ethnic/racial diversity on management teams and boards in the US, for instance, had EBIT that was 1.1 percent higher; in the UK, companies with the same diversity level had EBIT that was 5.8 percent higher. Moreover, the unequal performance across companies in the same industry and same country implies that diversity is a competitive differentiator that shifts market share towards more diverse companies” (Hunt, Layton &amp; Prince, 2015, p.1).</a:t>
            </a:r>
            <a:r>
              <a:rPr lang="en-US" sz="1000" dirty="0">
                <a:effectLst/>
                <a:latin typeface="Arial" charset="0"/>
                <a:ea typeface="Arial" charset="0"/>
                <a:cs typeface="Arial" charset="0"/>
              </a:rPr>
              <a:t> </a:t>
            </a:r>
          </a:p>
          <a:p>
            <a:pPr marL="171450" indent="-171450">
              <a:buFont typeface="Arial" charset="0"/>
              <a:buChar char="•"/>
            </a:pPr>
            <a:endParaRPr lang="en-US" sz="1000" dirty="0">
              <a:effectLst/>
              <a:latin typeface="Arial" charset="0"/>
              <a:ea typeface="Arial" charset="0"/>
              <a:cs typeface="Arial" charset="0"/>
            </a:endParaRPr>
          </a:p>
          <a:p>
            <a:pPr lvl="1"/>
            <a:r>
              <a:rPr lang="en-AU" sz="1000" i="1" kern="1200" dirty="0">
                <a:solidFill>
                  <a:schemeClr val="tx1"/>
                </a:solidFill>
                <a:effectLst/>
                <a:latin typeface="Arial" charset="0"/>
                <a:ea typeface="Arial" charset="0"/>
                <a:cs typeface="Arial" charset="0"/>
              </a:rPr>
              <a:t>Hunt, V., Layton, D. &amp; Prince, S. (2015) Diversity Matters.  Retrieved from:  </a:t>
            </a:r>
            <a:r>
              <a:rPr lang="en-AU" sz="1000" i="1" u="sng" kern="1200" dirty="0">
                <a:solidFill>
                  <a:schemeClr val="tx1"/>
                </a:solidFill>
                <a:effectLst/>
                <a:latin typeface="Arial" charset="0"/>
                <a:ea typeface="Arial" charset="0"/>
                <a:cs typeface="Arial" charset="0"/>
                <a:hlinkClick r:id="rId4"/>
              </a:rPr>
              <a:t>http://www.womenofinfluence.ca/wp-content/uploads/2014/12/Diversity_matters_2014.pdf</a:t>
            </a:r>
            <a:endParaRPr lang="en-US" sz="1000" i="1" kern="1200" dirty="0">
              <a:solidFill>
                <a:schemeClr val="tx1"/>
              </a:solidFill>
              <a:effectLst/>
              <a:latin typeface="Arial" charset="0"/>
              <a:ea typeface="Arial" charset="0"/>
              <a:cs typeface="Arial" charset="0"/>
            </a:endParaRPr>
          </a:p>
          <a:p>
            <a:r>
              <a:rPr lang="en-AU"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171450" indent="-171450">
              <a:buFont typeface="Arial" charset="0"/>
              <a:buChar char="•"/>
            </a:pPr>
            <a:r>
              <a:rPr lang="en-AU" sz="1200" kern="1200" dirty="0">
                <a:solidFill>
                  <a:schemeClr val="tx1"/>
                </a:solidFill>
                <a:effectLst/>
                <a:latin typeface="+mn-lt"/>
                <a:ea typeface="+mn-ea"/>
                <a:cs typeface="+mn-cs"/>
              </a:rPr>
              <a:t>Post and Byron (2015) explain that despite a large body of literature examining the relationship between women on boards and firm financial performance</a:t>
            </a:r>
            <a:r>
              <a:rPr lang="en-AU" sz="1200" b="1" kern="1200" dirty="0">
                <a:solidFill>
                  <a:schemeClr val="tx1"/>
                </a:solidFill>
                <a:effectLst/>
                <a:latin typeface="+mn-lt"/>
                <a:ea typeface="+mn-ea"/>
                <a:cs typeface="+mn-cs"/>
              </a:rPr>
              <a:t>, the evidence is mixed.</a:t>
            </a:r>
            <a:r>
              <a:rPr lang="en-AU" sz="1200" kern="1200" dirty="0">
                <a:solidFill>
                  <a:schemeClr val="tx1"/>
                </a:solidFill>
                <a:effectLst/>
                <a:latin typeface="+mn-lt"/>
                <a:ea typeface="+mn-ea"/>
                <a:cs typeface="+mn-cs"/>
              </a:rPr>
              <a:t> To reconcile the conflicting results, they statistically combine the results from 140 studies and examine whether these results vary by firms’ legal/regulatory and socio-cultural contexts.   They found that female board representation is positively related to:</a:t>
            </a:r>
            <a:endParaRPr lang="en-US" sz="1200" kern="1200" dirty="0">
              <a:solidFill>
                <a:schemeClr val="tx1"/>
              </a:solidFill>
              <a:effectLst/>
              <a:latin typeface="+mn-lt"/>
              <a:ea typeface="+mn-ea"/>
              <a:cs typeface="+mn-cs"/>
            </a:endParaRPr>
          </a:p>
          <a:p>
            <a:pPr marL="628650" lvl="1" indent="-171450">
              <a:buFont typeface="Arial" charset="0"/>
              <a:buChar char="•"/>
            </a:pPr>
            <a:r>
              <a:rPr lang="en-AU" sz="1200" kern="1200" dirty="0">
                <a:solidFill>
                  <a:schemeClr val="tx1"/>
                </a:solidFill>
                <a:effectLst/>
                <a:latin typeface="+mn-lt"/>
                <a:ea typeface="+mn-ea"/>
                <a:cs typeface="+mn-cs"/>
              </a:rPr>
              <a:t>accounting returns and that this relationship is more positive in countries with stronger shareholder protections—perhaps because shareholder protections motivate boards to use the different knowledge, experience, and values that each member brings. </a:t>
            </a:r>
            <a:endParaRPr lang="en-US" sz="1200" kern="1200" dirty="0">
              <a:solidFill>
                <a:schemeClr val="tx1"/>
              </a:solidFill>
              <a:effectLst/>
              <a:latin typeface="+mn-lt"/>
              <a:ea typeface="+mn-ea"/>
              <a:cs typeface="+mn-cs"/>
            </a:endParaRPr>
          </a:p>
          <a:p>
            <a:pPr marL="628650" lvl="1" indent="-171450">
              <a:buFont typeface="Arial" charset="0"/>
              <a:buChar char="•"/>
            </a:pPr>
            <a:r>
              <a:rPr lang="en-AU" sz="1200" kern="1200" dirty="0">
                <a:solidFill>
                  <a:schemeClr val="tx1"/>
                </a:solidFill>
                <a:effectLst/>
                <a:latin typeface="+mn-lt"/>
                <a:ea typeface="+mn-ea"/>
                <a:cs typeface="+mn-cs"/>
              </a:rPr>
              <a:t>boards’ two primary responsibilities: monitoring and strategy involvement. For both firm financial performance and board activities, they find mean effect sizes comparable to those found in meta-analyses of other aspects of board composition. </a:t>
            </a:r>
            <a:endParaRPr lang="en-US" sz="1200" kern="1200" dirty="0">
              <a:solidFill>
                <a:schemeClr val="tx1"/>
              </a:solidFill>
              <a:effectLst/>
              <a:latin typeface="+mn-lt"/>
              <a:ea typeface="+mn-ea"/>
              <a:cs typeface="+mn-cs"/>
            </a:endParaRPr>
          </a:p>
          <a:p>
            <a:pPr marL="171450" lvl="0" indent="-171450">
              <a:buFont typeface="Arial" charset="0"/>
              <a:buChar char="•"/>
            </a:pPr>
            <a:r>
              <a:rPr lang="en-AU" sz="1200" kern="1200" dirty="0">
                <a:solidFill>
                  <a:schemeClr val="tx1"/>
                </a:solidFill>
                <a:effectLst/>
                <a:latin typeface="+mn-lt"/>
                <a:ea typeface="+mn-ea"/>
                <a:cs typeface="+mn-cs"/>
              </a:rPr>
              <a:t>Although the relationship between female board representation and market performance is near zero the relationship is positive in countries with greater gender parity (and negative in countries with low gender parity)—perhaps because societal gender differences in human capital may influence investors’ evaluations of the future earning potential of firms that have more female directors. </a:t>
            </a:r>
          </a:p>
          <a:p>
            <a:pPr marL="628650" lvl="1" indent="-171450">
              <a:buFont typeface="Arial" charset="0"/>
              <a:buChar char="•"/>
            </a:pPr>
            <a:endParaRPr lang="en-AU" sz="1200"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200" i="1" kern="1200" dirty="0">
                <a:solidFill>
                  <a:schemeClr val="tx1"/>
                </a:solidFill>
                <a:effectLst/>
                <a:latin typeface="+mn-lt"/>
                <a:ea typeface="+mn-ea"/>
                <a:cs typeface="+mn-cs"/>
              </a:rPr>
              <a:t>Post, C., &amp; Byron, K. (2015). Women on boards and firm financial performance: A meta-analysis. Academy of Management Journal, 58(5), 1546-1571</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1200" i="1"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kern="1200" dirty="0" err="1">
                <a:solidFill>
                  <a:schemeClr val="tx1"/>
                </a:solidFill>
                <a:effectLst/>
                <a:latin typeface="+mn-lt"/>
                <a:ea typeface="+mn-ea"/>
                <a:cs typeface="+mn-cs"/>
              </a:rPr>
              <a:t>Lückerath</a:t>
            </a:r>
            <a:r>
              <a:rPr lang="en-GB" sz="1200" b="0" kern="1200" dirty="0">
                <a:solidFill>
                  <a:schemeClr val="tx1"/>
                </a:solidFill>
                <a:effectLst/>
                <a:latin typeface="+mn-lt"/>
                <a:ea typeface="+mn-ea"/>
                <a:cs typeface="+mn-cs"/>
              </a:rPr>
              <a:t>-Rovers (2013) cautions that while recent literature assumes that a more diverse board leads to better quality decision-making, as the board is more independent and takes account of more perspectives, the impact on the decisions made and subsequently on financial performance is difficult to measure because many factors affect the performance of a company. Causality and cross-linkage between diversity and other performance-influencing factors make single factor research problematic. Nevertheless, as with the McKinsey (</a:t>
            </a:r>
            <a:r>
              <a:rPr lang="en-GB" sz="1200" b="0" kern="1200" dirty="0">
                <a:solidFill>
                  <a:schemeClr val="tx1"/>
                </a:solidFill>
                <a:effectLst/>
                <a:latin typeface="+mn-lt"/>
                <a:ea typeface="+mn-ea"/>
                <a:cs typeface="+mn-cs"/>
                <a:hlinkClick r:id="rId5" tooltip="View reference"/>
              </a:rPr>
              <a:t>2007</a:t>
            </a:r>
            <a:r>
              <a:rPr lang="en-GB" sz="1200" b="0" kern="1200" dirty="0">
                <a:solidFill>
                  <a:schemeClr val="tx1"/>
                </a:solidFill>
                <a:effectLst/>
                <a:latin typeface="+mn-lt"/>
                <a:ea typeface="+mn-ea"/>
                <a:cs typeface="+mn-cs"/>
              </a:rPr>
              <a:t>) and Catalyst (</a:t>
            </a:r>
            <a:r>
              <a:rPr lang="en-GB" sz="1200" b="0" kern="1200" dirty="0">
                <a:solidFill>
                  <a:schemeClr val="tx1"/>
                </a:solidFill>
                <a:effectLst/>
                <a:latin typeface="+mn-lt"/>
                <a:ea typeface="+mn-ea"/>
                <a:cs typeface="+mn-cs"/>
                <a:hlinkClick r:id="rId6" tooltip="View reference"/>
              </a:rPr>
              <a:t>2007</a:t>
            </a:r>
            <a:r>
              <a:rPr lang="en-GB" sz="1200" b="0" kern="1200" dirty="0">
                <a:solidFill>
                  <a:schemeClr val="tx1"/>
                </a:solidFill>
                <a:effectLst/>
                <a:latin typeface="+mn-lt"/>
                <a:ea typeface="+mn-ea"/>
                <a:cs typeface="+mn-cs"/>
              </a:rPr>
              <a:t>) studies higher ROE in our study is consistently and statistically significant for companies with female directors compared to companies without female directors.</a:t>
            </a:r>
            <a:r>
              <a:rPr lang="en-US" b="0" dirty="0">
                <a:effectLst/>
              </a:rPr>
              <a:t> </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b="0" i="1"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200" i="1" kern="1200" dirty="0" err="1">
                <a:solidFill>
                  <a:schemeClr val="tx1"/>
                </a:solidFill>
                <a:effectLst/>
                <a:latin typeface="+mn-lt"/>
                <a:ea typeface="+mn-ea"/>
                <a:cs typeface="+mn-cs"/>
              </a:rPr>
              <a:t>Lückerath</a:t>
            </a:r>
            <a:r>
              <a:rPr lang="en-US" sz="1200" i="1" kern="1200" dirty="0">
                <a:solidFill>
                  <a:schemeClr val="tx1"/>
                </a:solidFill>
                <a:effectLst/>
                <a:latin typeface="+mn-lt"/>
                <a:ea typeface="+mn-ea"/>
                <a:cs typeface="+mn-cs"/>
              </a:rPr>
              <a:t>-Rovers, M. (2013). Women on boards and firm performance. Journal of Management &amp; Governance, 17(2), 491-509.</a:t>
            </a:r>
            <a:r>
              <a:rPr lang="en-US" i="1" dirty="0">
                <a:effectLst/>
              </a:rPr>
              <a:t> </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1200" b="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1200" b="0" kern="1200" dirty="0">
                <a:solidFill>
                  <a:schemeClr val="tx1"/>
                </a:solidFill>
                <a:effectLst/>
                <a:latin typeface="+mn-lt"/>
                <a:ea typeface="+mn-ea"/>
                <a:cs typeface="+mn-cs"/>
              </a:rPr>
              <a:t>Adams (2016) argues that while numerous countries have implemented boardroom gender policies because of business case arguments and that women may be the key to healthy economies, more research needs to be done to understand the benefits of board diversity. The literature faces three main challenges: data limitations, selection and causal inference. </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1200" b="0" i="1"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200" i="1" kern="1200" dirty="0">
                <a:solidFill>
                  <a:schemeClr val="tx1"/>
                </a:solidFill>
                <a:effectLst/>
                <a:latin typeface="+mn-lt"/>
                <a:ea typeface="+mn-ea"/>
                <a:cs typeface="+mn-cs"/>
              </a:rPr>
              <a:t>Adams, R. B. (2016). Women on boards: The superheroes of tomorrow?. The Leadership Quarterly.</a:t>
            </a:r>
            <a:r>
              <a:rPr lang="en-US" i="1" dirty="0">
                <a:effectLst/>
              </a:rPr>
              <a:t> </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1200" b="0" i="1" kern="1200" dirty="0">
              <a:solidFill>
                <a:schemeClr val="tx1"/>
              </a:solidFill>
              <a:effectLst/>
              <a:latin typeface="+mn-lt"/>
              <a:ea typeface="+mn-ea"/>
              <a:cs typeface="+mn-cs"/>
            </a:endParaRPr>
          </a:p>
          <a:p>
            <a:pPr marL="628650" lvl="1" indent="-171450">
              <a:buFont typeface="Arial" charset="0"/>
              <a:buChar cha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1" dirty="0">
                <a:solidFill>
                  <a:srgbClr val="1C4052"/>
                </a:solidFill>
              </a:rPr>
              <a:t>Female directors </a:t>
            </a:r>
            <a:r>
              <a:rPr lang="en-US" b="1" dirty="0">
                <a:solidFill>
                  <a:srgbClr val="D75527"/>
                </a:solidFill>
              </a:rPr>
              <a:t>improve board effectiveness in risk management </a:t>
            </a:r>
            <a:r>
              <a:rPr lang="en-US" b="1" dirty="0">
                <a:solidFill>
                  <a:srgbClr val="1C4052"/>
                </a:solidFill>
              </a:rPr>
              <a:t>of Research &amp; Development investment</a:t>
            </a: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b="1" dirty="0">
              <a:solidFill>
                <a:srgbClr val="1C4052"/>
              </a:solidFill>
              <a:latin typeface="Karla"/>
              <a:cs typeface="Karla"/>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kern="1200" dirty="0">
                <a:solidFill>
                  <a:schemeClr val="tx1"/>
                </a:solidFill>
                <a:effectLst/>
                <a:latin typeface="+mn-lt"/>
                <a:ea typeface="+mn-ea"/>
                <a:cs typeface="+mn-cs"/>
              </a:rPr>
              <a:t>Chen, Ni, &amp; Tong’s study (2015)</a:t>
            </a:r>
            <a:r>
              <a:rPr lang="en-GB" sz="1200" kern="1200" dirty="0">
                <a:solidFill>
                  <a:schemeClr val="tx1"/>
                </a:solidFill>
                <a:effectLst/>
                <a:latin typeface="+mn-lt"/>
                <a:ea typeface="+mn-ea"/>
                <a:cs typeface="+mn-cs"/>
              </a:rPr>
              <a:t> empirically examines whether boards with more female directors play a role in reducing R&amp;D risk.  They show that female directors help to reduce the positive relationship between R&amp;D investment and future performance volatility. They also report that firms with more gender-diverse boards exhibit a lower adverse effect of R&amp;D on the cost of debt. These results are robust to endogeneity analysis, alternative measures of gender diversity and risky investment, and other sensitivity tests. Overall their results suggest that female directors improve board effectiveness in risk management with respect to R&amp;D investment.</a:t>
            </a:r>
            <a:r>
              <a:rPr lang="en-US" dirty="0">
                <a:effectLst/>
              </a:rPr>
              <a:t>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dirty="0">
              <a:effectLst/>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200" i="1" kern="1200" dirty="0">
                <a:solidFill>
                  <a:schemeClr val="tx1"/>
                </a:solidFill>
                <a:effectLst/>
                <a:latin typeface="+mn-lt"/>
                <a:ea typeface="+mn-ea"/>
                <a:cs typeface="+mn-cs"/>
              </a:rPr>
              <a:t>Chen, S., Ni, X., &amp; Tong, J. Y. (2015). Gender diversity in the boardroom and risk management: A case of R&amp;D investment. Journal of Business Ethics, 1-23.</a:t>
            </a: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sz="1200" i="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1" dirty="0">
                <a:solidFill>
                  <a:srgbClr val="1C4052"/>
                </a:solidFill>
              </a:rPr>
              <a:t>Greater female representation on boards leads to </a:t>
            </a:r>
            <a:r>
              <a:rPr lang="en-US" b="1" dirty="0">
                <a:solidFill>
                  <a:srgbClr val="D75527"/>
                </a:solidFill>
              </a:rPr>
              <a:t>greater corporate transparency and improved corporate social Responsibility ratings</a:t>
            </a: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b="1" dirty="0">
              <a:solidFill>
                <a:srgbClr val="D75527"/>
              </a:solidFill>
              <a:latin typeface="Karla"/>
              <a:cs typeface="Karla"/>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kern="1200" dirty="0">
                <a:solidFill>
                  <a:schemeClr val="tx1"/>
                </a:solidFill>
                <a:effectLst/>
                <a:latin typeface="+mn-lt"/>
                <a:ea typeface="+mn-ea"/>
                <a:cs typeface="+mn-cs"/>
              </a:rPr>
              <a:t>Hyun, Yang, Jung, &amp; Hong (2016) found that the number (or proportion) of women independent directors is positively associated with a firm’s CSR ratings and that the strength of this relationship depends on the level of the firm’s consumer market orientation.</a:t>
            </a:r>
            <a:r>
              <a:rPr lang="en-US" dirty="0">
                <a:effectLst/>
              </a:rPr>
              <a:t>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dirty="0">
              <a:effectLst/>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200" i="1" kern="1200" dirty="0">
                <a:solidFill>
                  <a:schemeClr val="tx1"/>
                </a:solidFill>
                <a:effectLst/>
                <a:latin typeface="+mn-lt"/>
                <a:ea typeface="+mn-ea"/>
                <a:cs typeface="+mn-cs"/>
              </a:rPr>
              <a:t>Hyun, E., Yang, D., Jung, H., &amp; Hong, K. (2016). Women on Boards and Corporate Social Responsibility. Sustainability, 8(4), 300.</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dirty="0">
              <a:effectLst/>
            </a:endParaRPr>
          </a:p>
          <a:p>
            <a:pPr marL="171450" indent="-171450">
              <a:buFont typeface="Arial" charset="0"/>
              <a:buChar char="•"/>
            </a:pPr>
            <a:r>
              <a:rPr lang="en-US" sz="1200" kern="1200" dirty="0">
                <a:solidFill>
                  <a:schemeClr val="tx1"/>
                </a:solidFill>
                <a:effectLst/>
                <a:latin typeface="+mn-lt"/>
                <a:ea typeface="+mn-ea"/>
                <a:cs typeface="+mn-cs"/>
              </a:rPr>
              <a:t>Rao, Rao, Tilt, &amp; Tilt (2016) found that de</a:t>
            </a:r>
            <a:r>
              <a:rPr lang="en-NZ" sz="1200" kern="1200" dirty="0">
                <a:solidFill>
                  <a:schemeClr val="tx1"/>
                </a:solidFill>
                <a:effectLst/>
                <a:latin typeface="+mn-lt"/>
                <a:ea typeface="+mn-ea"/>
                <a:cs typeface="+mn-cs"/>
              </a:rPr>
              <a:t>spite the small percentage of women directors, having more female</a:t>
            </a:r>
            <a:r>
              <a:rPr lang="en-US" sz="1200" kern="1200" baseline="0" dirty="0">
                <a:solidFill>
                  <a:schemeClr val="tx1"/>
                </a:solidFill>
                <a:effectLst/>
                <a:latin typeface="+mn-lt"/>
                <a:ea typeface="+mn-ea"/>
                <a:cs typeface="+mn-cs"/>
              </a:rPr>
              <a:t> </a:t>
            </a:r>
            <a:r>
              <a:rPr lang="en-NZ" sz="1200" kern="1200" dirty="0">
                <a:solidFill>
                  <a:schemeClr val="tx1"/>
                </a:solidFill>
                <a:effectLst/>
                <a:latin typeface="+mn-lt"/>
                <a:ea typeface="+mn-ea"/>
                <a:cs typeface="+mn-cs"/>
              </a:rPr>
              <a:t>directors on Australian boards still appears to have a positive effect on CSR disclosures.</a:t>
            </a:r>
            <a:r>
              <a:rPr lang="en-US" dirty="0">
                <a:effectLst/>
              </a:rPr>
              <a:t> </a:t>
            </a:r>
          </a:p>
          <a:p>
            <a:pPr marL="171450" indent="-171450">
              <a:buFont typeface="Arial" charset="0"/>
              <a:buChar char="•"/>
            </a:pPr>
            <a:endParaRPr lang="en-US" dirty="0">
              <a:effectLst/>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200" i="1" kern="1200" dirty="0">
                <a:solidFill>
                  <a:schemeClr val="tx1"/>
                </a:solidFill>
                <a:effectLst/>
                <a:latin typeface="+mn-lt"/>
                <a:ea typeface="+mn-ea"/>
                <a:cs typeface="+mn-cs"/>
              </a:rPr>
              <a:t>Rao, K., Rao, K., Tilt, C., &amp; Tilt, C. (2016). Board diversity and CSR reporting: an Australian study. </a:t>
            </a:r>
            <a:r>
              <a:rPr lang="en-US" sz="1200" i="1" kern="1200" dirty="0" err="1">
                <a:solidFill>
                  <a:schemeClr val="tx1"/>
                </a:solidFill>
                <a:effectLst/>
                <a:latin typeface="+mn-lt"/>
                <a:ea typeface="+mn-ea"/>
                <a:cs typeface="+mn-cs"/>
              </a:rPr>
              <a:t>Meditari</a:t>
            </a:r>
            <a:r>
              <a:rPr lang="en-US" sz="1200" i="1" kern="1200" dirty="0">
                <a:solidFill>
                  <a:schemeClr val="tx1"/>
                </a:solidFill>
                <a:effectLst/>
                <a:latin typeface="+mn-lt"/>
                <a:ea typeface="+mn-ea"/>
                <a:cs typeface="+mn-cs"/>
              </a:rPr>
              <a:t> Accountancy Research, 24(2), 182-210.</a:t>
            </a:r>
          </a:p>
          <a:p>
            <a:pPr marL="171450" indent="-171450">
              <a:buFont typeface="Arial" charset="0"/>
              <a:buChar char="•"/>
            </a:pPr>
            <a:endParaRPr lang="en-US" dirty="0">
              <a:effectLst/>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1" dirty="0">
                <a:solidFill>
                  <a:srgbClr val="1C4052"/>
                </a:solidFill>
              </a:rPr>
              <a:t>Having more women in senior management </a:t>
            </a:r>
            <a:r>
              <a:rPr lang="en-US" b="1" dirty="0">
                <a:solidFill>
                  <a:srgbClr val="D75527"/>
                </a:solidFill>
              </a:rPr>
              <a:t>improves the market performance of companies</a:t>
            </a:r>
            <a:endParaRPr lang="en-US" b="1" dirty="0">
              <a:solidFill>
                <a:srgbClr val="D75527"/>
              </a:solidFill>
              <a:latin typeface="Karla"/>
              <a:cs typeface="Karla"/>
            </a:endParaRPr>
          </a:p>
          <a:p>
            <a:pPr marL="171450" indent="-171450">
              <a:buFont typeface="Arial" charset="0"/>
              <a:buChar char="•"/>
            </a:pPr>
            <a:endParaRPr lang="en-US" b="1" dirty="0">
              <a:solidFill>
                <a:srgbClr val="D75527"/>
              </a:solidFill>
              <a:latin typeface="Karla"/>
              <a:cs typeface="Karla"/>
            </a:endParaRPr>
          </a:p>
          <a:p>
            <a:pPr marL="171450" indent="-171450">
              <a:buFont typeface="Arial" charset="0"/>
              <a:buChar char="•"/>
            </a:pPr>
            <a:r>
              <a:rPr lang="en-US" sz="1200" kern="1200" dirty="0">
                <a:solidFill>
                  <a:schemeClr val="tx1"/>
                </a:solidFill>
                <a:effectLst/>
                <a:latin typeface="+mn-lt"/>
                <a:ea typeface="+mn-ea"/>
                <a:cs typeface="+mn-cs"/>
              </a:rPr>
              <a:t>The Eureka Report has undertaken an analysis of the share price performance of listed Australian companies to compare those with both male and female executives and those with only male executives.</a:t>
            </a:r>
          </a:p>
          <a:p>
            <a:pPr marL="628650" lvl="1" indent="-171450">
              <a:buFont typeface="Arial" charset="0"/>
              <a:buChar char="•"/>
            </a:pPr>
            <a:r>
              <a:rPr lang="en-US" sz="1200" kern="1200" dirty="0">
                <a:solidFill>
                  <a:schemeClr val="tx1"/>
                </a:solidFill>
                <a:effectLst/>
                <a:latin typeface="+mn-lt"/>
                <a:ea typeface="+mn-ea"/>
                <a:cs typeface="+mn-cs"/>
              </a:rPr>
              <a:t>Over the two years to April 30, 2012, the report’s census date, the All Ordinaries, which tracks around 500 Australian equities, fell by 7.59 per cent (or –3.86 per cent </a:t>
            </a:r>
            <a:r>
              <a:rPr lang="en-US" sz="1200" kern="1200" dirty="0" err="1">
                <a:solidFill>
                  <a:schemeClr val="tx1"/>
                </a:solidFill>
                <a:effectLst/>
                <a:latin typeface="+mn-lt"/>
                <a:ea typeface="+mn-ea"/>
                <a:cs typeface="+mn-cs"/>
              </a:rPr>
              <a:t>annualised</a:t>
            </a:r>
            <a:r>
              <a:rPr lang="en-US" sz="1200" kern="1200" dirty="0">
                <a:solidFill>
                  <a:schemeClr val="tx1"/>
                </a:solidFill>
                <a:effectLst/>
                <a:latin typeface="+mn-lt"/>
                <a:ea typeface="+mn-ea"/>
                <a:cs typeface="+mn-cs"/>
              </a:rPr>
              <a:t>). </a:t>
            </a:r>
          </a:p>
          <a:p>
            <a:pPr marL="628650" lvl="1" indent="-171450">
              <a:buFont typeface="Arial" charset="0"/>
              <a:buChar char="•"/>
            </a:pPr>
            <a:r>
              <a:rPr lang="en-US" sz="1200" kern="1200" dirty="0">
                <a:solidFill>
                  <a:schemeClr val="tx1"/>
                </a:solidFill>
                <a:effectLst/>
                <a:latin typeface="+mn-lt"/>
                <a:ea typeface="+mn-ea"/>
                <a:cs typeface="+mn-cs"/>
              </a:rPr>
              <a:t>An index of the 167 companies with at least one female executive KMP, equally weighted, fell by 4.71 per cent (or –2.38 per cent </a:t>
            </a:r>
            <a:r>
              <a:rPr lang="en-US" sz="1200" kern="1200" dirty="0" err="1">
                <a:solidFill>
                  <a:schemeClr val="tx1"/>
                </a:solidFill>
                <a:effectLst/>
                <a:latin typeface="+mn-lt"/>
                <a:ea typeface="+mn-ea"/>
                <a:cs typeface="+mn-cs"/>
              </a:rPr>
              <a:t>annualised</a:t>
            </a:r>
            <a:r>
              <a:rPr lang="en-US" sz="1200" kern="1200" dirty="0">
                <a:solidFill>
                  <a:schemeClr val="tx1"/>
                </a:solidFill>
                <a:effectLst/>
                <a:latin typeface="+mn-lt"/>
                <a:ea typeface="+mn-ea"/>
                <a:cs typeface="+mn-cs"/>
              </a:rPr>
              <a:t>). That is, it lost less ground than the All Ordinaries.  </a:t>
            </a:r>
          </a:p>
          <a:p>
            <a:pPr marL="628650" lvl="1" indent="-171450">
              <a:buFont typeface="Arial" charset="0"/>
              <a:buChar char="•"/>
            </a:pPr>
            <a:r>
              <a:rPr lang="en-US" sz="1200" kern="1200" dirty="0">
                <a:solidFill>
                  <a:schemeClr val="tx1"/>
                </a:solidFill>
                <a:effectLst/>
                <a:latin typeface="+mn-lt"/>
                <a:ea typeface="+mn-ea"/>
                <a:cs typeface="+mn-cs"/>
              </a:rPr>
              <a:t>Some 41 companies were identified where woman made up 30 per cent or more of the total executive KMP. An index of these companies, equally weighted, rose by 5.73 per cent (or +2.82 per cent </a:t>
            </a:r>
            <a:r>
              <a:rPr lang="en-US" sz="1200" kern="1200" dirty="0" err="1">
                <a:solidFill>
                  <a:schemeClr val="tx1"/>
                </a:solidFill>
                <a:effectLst/>
                <a:latin typeface="+mn-lt"/>
                <a:ea typeface="+mn-ea"/>
                <a:cs typeface="+mn-cs"/>
              </a:rPr>
              <a:t>annualised</a:t>
            </a:r>
            <a:r>
              <a:rPr lang="en-US" sz="1200" kern="1200" dirty="0">
                <a:solidFill>
                  <a:schemeClr val="tx1"/>
                </a:solidFill>
                <a:effectLst/>
                <a:latin typeface="+mn-lt"/>
                <a:ea typeface="+mn-ea"/>
                <a:cs typeface="+mn-cs"/>
              </a:rPr>
              <a:t>).</a:t>
            </a:r>
            <a:r>
              <a:rPr lang="en-US" dirty="0">
                <a:effectLst/>
              </a:rPr>
              <a:t> </a:t>
            </a:r>
          </a:p>
          <a:p>
            <a:pPr marL="628650" lvl="1" indent="-171450">
              <a:buFont typeface="Arial" charset="0"/>
              <a:buChar char="•"/>
            </a:pPr>
            <a:endParaRPr lang="en-US" i="1" dirty="0">
              <a:effectLst/>
            </a:endParaRPr>
          </a:p>
          <a:p>
            <a:pPr marL="914400" lvl="2" indent="0">
              <a:buFont typeface="Arial" charset="0"/>
              <a:buNone/>
            </a:pPr>
            <a:r>
              <a:rPr lang="en-US" sz="1200" i="1" kern="1200" dirty="0">
                <a:solidFill>
                  <a:schemeClr val="tx1"/>
                </a:solidFill>
                <a:effectLst/>
                <a:latin typeface="+mn-lt"/>
                <a:ea typeface="+mn-ea"/>
                <a:cs typeface="+mn-cs"/>
              </a:rPr>
              <a:t>“Gender balance buys better results,” Eureka Report, 4 March 2015</a:t>
            </a:r>
            <a:r>
              <a:rPr lang="en-US" i="1" dirty="0">
                <a:effectLst/>
              </a:rPr>
              <a:t> </a:t>
            </a:r>
          </a:p>
          <a:p>
            <a:pPr marL="914400" lvl="2" indent="0">
              <a:buFont typeface="Arial" charset="0"/>
              <a:buNone/>
            </a:pPr>
            <a:endParaRPr lang="en-US" i="1" dirty="0">
              <a:effectLst/>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AU" sz="1200" kern="1200" dirty="0">
                <a:solidFill>
                  <a:schemeClr val="tx1"/>
                </a:solidFill>
                <a:effectLst/>
                <a:latin typeface="+mn-lt"/>
                <a:ea typeface="+mn-ea"/>
                <a:cs typeface="+mn-cs"/>
              </a:rPr>
              <a:t>“More women in senior management positions improves companies' financial performance and makes a difference for investors in terms of equity market returns, according to a new Credit Suisse Research Institute study entitled ‘The CS Gender 3000: Women in Senior Management’. The research, which expands on an initial 2012 study, provides striking evidence: higher returns on equity, higher price/book valuations and higher payout ratios” (</a:t>
            </a:r>
            <a:r>
              <a:rPr lang="en-AU" sz="1200" kern="1200" dirty="0" err="1">
                <a:solidFill>
                  <a:schemeClr val="tx1"/>
                </a:solidFill>
                <a:effectLst/>
                <a:latin typeface="+mn-lt"/>
                <a:ea typeface="+mn-ea"/>
                <a:cs typeface="+mn-cs"/>
              </a:rPr>
              <a:t>Enskog</a:t>
            </a:r>
            <a:r>
              <a:rPr lang="en-AU" sz="1200" kern="1200" dirty="0">
                <a:solidFill>
                  <a:schemeClr val="tx1"/>
                </a:solidFill>
                <a:effectLst/>
                <a:latin typeface="+mn-lt"/>
                <a:ea typeface="+mn-ea"/>
                <a:cs typeface="+mn-cs"/>
              </a:rPr>
              <a:t>, 2014).</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AU" sz="1200"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200" i="1" kern="1200" dirty="0" err="1">
                <a:solidFill>
                  <a:schemeClr val="tx1"/>
                </a:solidFill>
                <a:effectLst/>
                <a:latin typeface="+mn-lt"/>
                <a:ea typeface="+mn-ea"/>
                <a:cs typeface="+mn-cs"/>
              </a:rPr>
              <a:t>Enskog</a:t>
            </a:r>
            <a:r>
              <a:rPr lang="en-US" sz="1200" i="1" kern="1200" dirty="0">
                <a:solidFill>
                  <a:schemeClr val="tx1"/>
                </a:solidFill>
                <a:effectLst/>
                <a:latin typeface="+mn-lt"/>
                <a:ea typeface="+mn-ea"/>
                <a:cs typeface="+mn-cs"/>
              </a:rPr>
              <a:t>, D. (2014). Women’s positive impact on corporate performance.  Retrieved from </a:t>
            </a:r>
            <a:r>
              <a:rPr lang="en-US" sz="1200" i="1" u="sng" kern="1200" dirty="0">
                <a:solidFill>
                  <a:schemeClr val="tx1"/>
                </a:solidFill>
                <a:effectLst/>
                <a:latin typeface="+mn-lt"/>
                <a:ea typeface="+mn-ea"/>
                <a:cs typeface="+mn-cs"/>
                <a:hlinkClick r:id="rId7"/>
              </a:rPr>
              <a:t>https://www.credit-suisse.com/us/en/articles/articles/news-and-expertise/2014/09/en/womens-impact-on-corporate-performance-letting-the-data-speak.html</a:t>
            </a:r>
            <a:r>
              <a:rPr lang="en-US" i="1" dirty="0">
                <a:effectLst/>
              </a:rPr>
              <a:t> </a:t>
            </a: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US" sz="1200" i="1"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AU" sz="1200" i="1"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AU"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kern="1200" dirty="0">
              <a:solidFill>
                <a:schemeClr val="tx1"/>
              </a:solidFill>
              <a:effectLst/>
              <a:latin typeface="+mn-lt"/>
              <a:ea typeface="+mn-ea"/>
              <a:cs typeface="+mn-cs"/>
            </a:endParaRPr>
          </a:p>
          <a:p>
            <a:pPr marL="914400" lvl="2" indent="0">
              <a:buFont typeface="Arial" charset="0"/>
              <a:buNone/>
            </a:pPr>
            <a:endParaRPr lang="en-US" i="1" dirty="0">
              <a:effectLst/>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i="1" dirty="0">
              <a:effectLst/>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i="1" dirty="0">
              <a:effectLst/>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b="1" dirty="0">
              <a:solidFill>
                <a:srgbClr val="1C4052"/>
              </a:solidFill>
              <a:latin typeface="Karla"/>
              <a:cs typeface="Karla"/>
            </a:endParaRPr>
          </a:p>
          <a:p>
            <a:pPr marL="171450" indent="-171450">
              <a:buFont typeface="Arial"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3750D0BE-F7F6-1447-A601-E4BB834053B6}" type="slidenum">
              <a:rPr lang="en-US" smtClean="0"/>
              <a:t>5</a:t>
            </a:fld>
            <a:endParaRPr lang="en-US"/>
          </a:p>
        </p:txBody>
      </p:sp>
    </p:spTree>
    <p:extLst>
      <p:ext uri="{BB962C8B-B14F-4D97-AF65-F5344CB8AC3E}">
        <p14:creationId xmlns:p14="http://schemas.microsoft.com/office/powerpoint/2010/main" val="217089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1C4052"/>
                </a:solidFill>
                <a:latin typeface="+mn-lt"/>
                <a:cs typeface="Calibri"/>
              </a:rPr>
              <a:t>Companies in the top quartile for racial and ethnic diversity are much </a:t>
            </a:r>
            <a:r>
              <a:rPr lang="en-US" b="1" dirty="0">
                <a:solidFill>
                  <a:srgbClr val="D75527"/>
                </a:solidFill>
                <a:cs typeface="Calibri"/>
              </a:rPr>
              <a:t>more likely to have industry leading financial returns</a:t>
            </a:r>
          </a:p>
          <a:p>
            <a:endParaRPr lang="en-US" dirty="0"/>
          </a:p>
          <a:p>
            <a:pPr marL="171450" indent="-171450">
              <a:buFont typeface="Arial" charset="0"/>
              <a:buChar char="•"/>
            </a:pPr>
            <a:r>
              <a:rPr lang="en-US" sz="1200" kern="1200" dirty="0">
                <a:solidFill>
                  <a:schemeClr val="tx1"/>
                </a:solidFill>
                <a:effectLst/>
                <a:latin typeface="+mn-lt"/>
                <a:ea typeface="+mn-ea"/>
                <a:cs typeface="+mn-cs"/>
              </a:rPr>
              <a:t>“Companies in the top quartile for racial and ethnic diversity are 35 percent more likely to have financial returns above their respective national industry medians” (Hunt, Layton &amp; Prince, 2015, p.1).</a:t>
            </a:r>
            <a:r>
              <a:rPr lang="en-US" dirty="0">
                <a:effectLst/>
              </a:rPr>
              <a:t> </a:t>
            </a:r>
          </a:p>
          <a:p>
            <a:pPr marL="628650" lvl="1" indent="-171450">
              <a:buFont typeface="Arial" charset="0"/>
              <a:buChar char="•"/>
            </a:pPr>
            <a:endParaRPr lang="en-US" i="1" dirty="0">
              <a:effectLst/>
            </a:endParaRPr>
          </a:p>
          <a:p>
            <a:pPr lvl="1"/>
            <a:r>
              <a:rPr lang="en-AU" sz="1200" i="1" kern="1200" dirty="0">
                <a:solidFill>
                  <a:schemeClr val="tx1"/>
                </a:solidFill>
                <a:effectLst/>
                <a:latin typeface="+mn-lt"/>
                <a:ea typeface="+mn-ea"/>
                <a:cs typeface="+mn-cs"/>
              </a:rPr>
              <a:t>Hunt, V., Layton, D., &amp; Prince, S. (2015). Why diversity matters.  Retrieved from: </a:t>
            </a:r>
            <a:endParaRPr lang="en-US" sz="1200" i="1" kern="1200" dirty="0">
              <a:solidFill>
                <a:schemeClr val="tx1"/>
              </a:solidFill>
              <a:effectLst/>
              <a:latin typeface="+mn-lt"/>
              <a:ea typeface="+mn-ea"/>
              <a:cs typeface="+mn-cs"/>
            </a:endParaRPr>
          </a:p>
          <a:p>
            <a:pPr lvl="1"/>
            <a:r>
              <a:rPr lang="en-AU" sz="1200" i="1" u="sng" kern="1200" dirty="0">
                <a:solidFill>
                  <a:schemeClr val="tx1"/>
                </a:solidFill>
                <a:effectLst/>
                <a:latin typeface="+mn-lt"/>
                <a:ea typeface="+mn-ea"/>
                <a:cs typeface="+mn-cs"/>
                <a:hlinkClick r:id="rId3"/>
              </a:rPr>
              <a:t>http://www.mckinsey.com/business-functions/organization/our-insights/why-diversity-matters</a:t>
            </a:r>
            <a:r>
              <a:rPr lang="en-AU" sz="1200" i="1" kern="1200" dirty="0">
                <a:solidFill>
                  <a:schemeClr val="tx1"/>
                </a:solidFill>
                <a:effectLst/>
                <a:latin typeface="+mn-lt"/>
                <a:ea typeface="+mn-ea"/>
                <a:cs typeface="+mn-cs"/>
              </a:rPr>
              <a:t>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AU" sz="1200" b="0" i="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1" dirty="0">
                <a:solidFill>
                  <a:srgbClr val="1C4052"/>
                </a:solidFill>
                <a:latin typeface="+mn-lt"/>
                <a:cs typeface="Calibri"/>
              </a:rPr>
              <a:t>LGBTI inclusion is strongly correlated to </a:t>
            </a:r>
            <a:r>
              <a:rPr lang="en-US" b="1" dirty="0">
                <a:solidFill>
                  <a:srgbClr val="D75527"/>
                </a:solidFill>
                <a:cs typeface="Calibri"/>
              </a:rPr>
              <a:t>increased performance in capital markets</a:t>
            </a:r>
          </a:p>
          <a:p>
            <a:pPr marL="171450" indent="-171450">
              <a:buFont typeface="Arial" charset="0"/>
              <a:buChar char="•"/>
            </a:pPr>
            <a:endParaRPr lang="en-US" dirty="0"/>
          </a:p>
          <a:p>
            <a:pPr marL="171450" indent="-171450">
              <a:buFont typeface="Arial" charset="0"/>
              <a:buChar char="•"/>
            </a:pPr>
            <a:r>
              <a:rPr lang="en-NZ" sz="1200" b="0" kern="1200" dirty="0">
                <a:solidFill>
                  <a:schemeClr val="tx1"/>
                </a:solidFill>
                <a:effectLst/>
                <a:latin typeface="+mn-lt"/>
                <a:ea typeface="+mn-ea"/>
                <a:cs typeface="+mn-cs"/>
              </a:rPr>
              <a:t>Of the 20 biggest companies in the U.S., (as listed on Fortune1000, which ranks American companies by revenue: http://www.geolounge.com/fortune-1000-companies-2014-list/) 14 companies score 100% in the Human Rights Campaign’s Corporate Equality Index (CEI), which rates workplaces based on LGB&amp;T equality ( HRC, Corporate Equality Index 2015–rating American workplaces on lesbian, gay, bisexual and transgender equality: </a:t>
            </a:r>
            <a:r>
              <a:rPr lang="en-NZ" sz="1200" b="0" u="sng" kern="1200" dirty="0">
                <a:solidFill>
                  <a:schemeClr val="tx1"/>
                </a:solidFill>
                <a:effectLst/>
                <a:latin typeface="+mn-lt"/>
                <a:ea typeface="+mn-ea"/>
                <a:cs typeface="+mn-cs"/>
                <a:hlinkClick r:id="rId4"/>
              </a:rPr>
              <a:t>http://www.hrc.org/campaigns/corporate-equalityindex</a:t>
            </a:r>
            <a:r>
              <a:rPr lang="en-NZ" sz="1200" b="0" kern="1200" dirty="0">
                <a:solidFill>
                  <a:schemeClr val="tx1"/>
                </a:solidFill>
                <a:effectLst/>
                <a:latin typeface="+mn-lt"/>
                <a:ea typeface="+mn-ea"/>
                <a:cs typeface="+mn-cs"/>
              </a:rPr>
              <a:t>).</a:t>
            </a:r>
            <a:endParaRPr lang="en-US" sz="1200" b="0" kern="1200" dirty="0">
              <a:solidFill>
                <a:schemeClr val="tx1"/>
              </a:solidFill>
              <a:effectLst/>
              <a:latin typeface="+mn-lt"/>
              <a:ea typeface="+mn-ea"/>
              <a:cs typeface="+mn-cs"/>
            </a:endParaRPr>
          </a:p>
          <a:p>
            <a:pPr marL="171450" indent="-171450">
              <a:buFont typeface="Arial" charset="0"/>
              <a:buChar char="•"/>
            </a:pPr>
            <a:endParaRPr lang="en-US" sz="1200" b="0" kern="1200" dirty="0">
              <a:solidFill>
                <a:schemeClr val="tx1"/>
              </a:solidFill>
              <a:effectLst/>
              <a:latin typeface="+mn-lt"/>
              <a:ea typeface="+mn-ea"/>
              <a:cs typeface="+mn-cs"/>
            </a:endParaRPr>
          </a:p>
          <a:p>
            <a:pPr marL="171450" indent="-171450">
              <a:buFont typeface="Arial" charset="0"/>
              <a:buChar char="•"/>
            </a:pPr>
            <a:r>
              <a:rPr lang="en-NZ" sz="1200" b="0" kern="1200" dirty="0">
                <a:solidFill>
                  <a:schemeClr val="tx1"/>
                </a:solidFill>
                <a:effectLst/>
                <a:latin typeface="+mn-lt"/>
                <a:ea typeface="+mn-ea"/>
                <a:cs typeface="+mn-cs"/>
              </a:rPr>
              <a:t>LGB&amp;T inclusion is also strongly correlated to performance in the capital markets: over a ten-year period, data for the shares of companies who score 100% on the CEI shows that they strongly outperform an S&amp;P 500 Index ( Equality Funds (2014), Performance: </a:t>
            </a:r>
            <a:r>
              <a:rPr lang="en-NZ" sz="1200" b="0" u="sng" kern="1200" dirty="0">
                <a:solidFill>
                  <a:schemeClr val="tx1"/>
                </a:solidFill>
                <a:effectLst/>
                <a:latin typeface="+mn-lt"/>
                <a:ea typeface="+mn-ea"/>
                <a:cs typeface="+mn-cs"/>
                <a:hlinkClick r:id="rId5"/>
              </a:rPr>
              <a:t>http://www</a:t>
            </a:r>
            <a:r>
              <a:rPr lang="en-NZ" sz="1200" b="0" kern="1200" dirty="0">
                <a:solidFill>
                  <a:schemeClr val="tx1"/>
                </a:solidFill>
                <a:effectLst/>
                <a:latin typeface="+mn-lt"/>
                <a:ea typeface="+mn-ea"/>
                <a:cs typeface="+mn-cs"/>
              </a:rPr>
              <a:t>. equalityfunds.com/what-we-offer/performance)</a:t>
            </a:r>
          </a:p>
          <a:p>
            <a:pPr marL="171450" indent="-171450">
              <a:buFont typeface="Arial" charset="0"/>
              <a:buChar char="•"/>
            </a:pPr>
            <a:endParaRPr lang="en-NZ" sz="1200" b="0"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200" i="1" kern="1200" dirty="0">
                <a:solidFill>
                  <a:schemeClr val="tx1"/>
                </a:solidFill>
                <a:effectLst/>
                <a:latin typeface="+mn-lt"/>
                <a:ea typeface="+mn-ea"/>
                <a:cs typeface="+mn-cs"/>
              </a:rPr>
              <a:t>Miller, J. &amp; Parker, L. (2015) Open for business: the economic and business case for global LGB&amp;T inclusion.  Retrieved from </a:t>
            </a:r>
            <a:r>
              <a:rPr lang="en-US" sz="1200" i="1" u="sng" kern="1200" dirty="0">
                <a:solidFill>
                  <a:schemeClr val="tx1"/>
                </a:solidFill>
                <a:effectLst/>
                <a:latin typeface="+mn-lt"/>
                <a:ea typeface="+mn-ea"/>
                <a:cs typeface="+mn-cs"/>
                <a:hlinkClick r:id="rId6"/>
              </a:rPr>
              <a:t>http://www.open-for-business.org/wp-content/uploads/2016/01/Brunswick_Open_for_Business_full.pdf</a:t>
            </a:r>
            <a:endParaRPr lang="en-US" sz="1200" i="1" u="sng"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US" sz="1200" i="1" u="sng"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US" sz="1200" i="1" kern="1200" dirty="0">
              <a:solidFill>
                <a:schemeClr val="tx1"/>
              </a:solidFill>
              <a:effectLst/>
              <a:latin typeface="+mn-lt"/>
              <a:ea typeface="+mn-ea"/>
              <a:cs typeface="+mn-cs"/>
            </a:endParaRPr>
          </a:p>
          <a:p>
            <a:pPr marL="171450" indent="-171450">
              <a:buFont typeface="Arial" charset="0"/>
              <a:buChar char="•"/>
            </a:pPr>
            <a:endParaRPr lang="en-US" sz="1200" b="0" kern="1200" dirty="0">
              <a:solidFill>
                <a:schemeClr val="tx1"/>
              </a:solidFill>
              <a:effectLst/>
              <a:latin typeface="+mn-lt"/>
              <a:ea typeface="+mn-ea"/>
              <a:cs typeface="+mn-cs"/>
            </a:endParaRPr>
          </a:p>
          <a:p>
            <a:pPr marL="171450" indent="-171450">
              <a:buFont typeface="Arial"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3750D0BE-F7F6-1447-A601-E4BB834053B6}" type="slidenum">
              <a:rPr lang="en-US" smtClean="0"/>
              <a:t>6</a:t>
            </a:fld>
            <a:endParaRPr lang="en-US"/>
          </a:p>
        </p:txBody>
      </p:sp>
    </p:spTree>
    <p:extLst>
      <p:ext uri="{BB962C8B-B14F-4D97-AF65-F5344CB8AC3E}">
        <p14:creationId xmlns:p14="http://schemas.microsoft.com/office/powerpoint/2010/main" val="4174517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1C4052"/>
                </a:solidFill>
              </a:rPr>
              <a:t>Companies with a commitment to two-dimensional* diversity out </a:t>
            </a:r>
            <a:r>
              <a:rPr lang="en-US" sz="1200" b="1" dirty="0">
                <a:solidFill>
                  <a:srgbClr val="D75527"/>
                </a:solidFill>
              </a:rPr>
              <a:t>innovate and out perform others </a:t>
            </a:r>
            <a:r>
              <a:rPr lang="en-US" sz="1200" b="1" dirty="0">
                <a:solidFill>
                  <a:srgbClr val="1C4052"/>
                </a:solidFill>
              </a:rPr>
              <a:t>in growing market share and capturing new markets</a:t>
            </a:r>
            <a:endParaRPr lang="en-US" sz="1200" b="1" dirty="0">
              <a:solidFill>
                <a:srgbClr val="1C4052"/>
              </a:solidFill>
              <a:latin typeface="Karla"/>
              <a:cs typeface="Karla"/>
            </a:endParaRPr>
          </a:p>
          <a:p>
            <a:endParaRPr lang="en-US" dirty="0"/>
          </a:p>
          <a:p>
            <a:pPr marL="171450" indent="-171450">
              <a:buFont typeface="Arial" charset="0"/>
              <a:buChar char="•"/>
            </a:pPr>
            <a:r>
              <a:rPr lang="en-NZ" sz="1200" kern="1200" dirty="0">
                <a:solidFill>
                  <a:schemeClr val="tx1"/>
                </a:solidFill>
                <a:effectLst/>
                <a:latin typeface="+mn-lt"/>
                <a:ea typeface="+mn-ea"/>
                <a:cs typeface="+mn-cs"/>
              </a:rPr>
              <a:t>In this research, which rests on a nationally representative survey of 1,800 professionals, 40 case studies, and numerous focus groups and interviews, we scrutinized two kinds of diversity: </a:t>
            </a:r>
            <a:r>
              <a:rPr lang="en-NZ" sz="1200" i="1" kern="1200" dirty="0">
                <a:solidFill>
                  <a:schemeClr val="tx1"/>
                </a:solidFill>
                <a:effectLst/>
                <a:latin typeface="+mn-lt"/>
                <a:ea typeface="+mn-ea"/>
                <a:cs typeface="+mn-cs"/>
              </a:rPr>
              <a:t>inherent</a:t>
            </a:r>
            <a:r>
              <a:rPr lang="en-NZ" sz="1200" kern="1200" dirty="0">
                <a:solidFill>
                  <a:schemeClr val="tx1"/>
                </a:solidFill>
                <a:effectLst/>
                <a:latin typeface="+mn-lt"/>
                <a:ea typeface="+mn-ea"/>
                <a:cs typeface="+mn-cs"/>
              </a:rPr>
              <a:t> and </a:t>
            </a:r>
            <a:r>
              <a:rPr lang="en-NZ" sz="1200" i="1" kern="1200" dirty="0">
                <a:solidFill>
                  <a:schemeClr val="tx1"/>
                </a:solidFill>
                <a:effectLst/>
                <a:latin typeface="+mn-lt"/>
                <a:ea typeface="+mn-ea"/>
                <a:cs typeface="+mn-cs"/>
              </a:rPr>
              <a:t>acquired.</a:t>
            </a:r>
            <a:r>
              <a:rPr lang="en-NZ" sz="1200" kern="1200" dirty="0">
                <a:solidFill>
                  <a:schemeClr val="tx1"/>
                </a:solidFill>
                <a:effectLst/>
                <a:latin typeface="+mn-lt"/>
                <a:ea typeface="+mn-ea"/>
                <a:cs typeface="+mn-cs"/>
              </a:rPr>
              <a:t> Inherent diversity involves traits you are born with, such as gender, ethnicity, and sexual orientation. Acquired diversity involves traits you gain from experience: Working in another country can help you appreciate cultural differences, for example, while selling to female consumers can give you gender smarts. We refer to companies whose leaders exhibit at least three inherent and three acquired diversity traits as having two-dimensional diversity” (p.30)</a:t>
            </a:r>
          </a:p>
          <a:p>
            <a:pPr marL="171450" indent="-171450">
              <a:buFont typeface="Arial" charset="0"/>
              <a:buChar char="•"/>
            </a:pPr>
            <a:endParaRPr lang="en-US" sz="1200" kern="1200" dirty="0">
              <a:solidFill>
                <a:schemeClr val="tx1"/>
              </a:solidFill>
              <a:effectLst/>
              <a:latin typeface="+mn-lt"/>
              <a:ea typeface="+mn-ea"/>
              <a:cs typeface="+mn-cs"/>
            </a:endParaRPr>
          </a:p>
          <a:p>
            <a:pPr marL="171450" indent="-171450">
              <a:buFont typeface="Arial" charset="0"/>
              <a:buChar char="•"/>
            </a:pPr>
            <a:r>
              <a:rPr lang="en-NZ" sz="1200" kern="1200" dirty="0">
                <a:solidFill>
                  <a:schemeClr val="tx1"/>
                </a:solidFill>
                <a:effectLst/>
                <a:latin typeface="+mn-lt"/>
                <a:ea typeface="+mn-ea"/>
                <a:cs typeface="+mn-cs"/>
              </a:rPr>
              <a:t>“By correlating diversity in leadership with market outcomes as reported by respondents, we learned that companies with 2-D diversity out-innovate and out-perform others. Employees at these companies are 45% likelier to report that their firm’s market share grew over the previous year and 70% likelier to report that the firm captured a new market” (p.30)</a:t>
            </a:r>
          </a:p>
          <a:p>
            <a:pPr marL="171450" indent="-171450">
              <a:buFont typeface="Arial" charset="0"/>
              <a:buChar char="•"/>
            </a:pPr>
            <a:endParaRPr lang="en-NZ" sz="1200"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NZ" sz="1200" b="0" i="1" kern="1200" dirty="0">
                <a:solidFill>
                  <a:schemeClr val="tx1"/>
                </a:solidFill>
                <a:effectLst/>
                <a:latin typeface="+mn-lt"/>
                <a:ea typeface="+mn-ea"/>
                <a:cs typeface="+mn-cs"/>
              </a:rPr>
              <a:t>Hewlett, S., Marshall, M. &amp; </a:t>
            </a:r>
            <a:r>
              <a:rPr lang="en-NZ" sz="1200" b="0" i="1" kern="1200" dirty="0" err="1">
                <a:solidFill>
                  <a:schemeClr val="tx1"/>
                </a:solidFill>
                <a:effectLst/>
                <a:latin typeface="+mn-lt"/>
                <a:ea typeface="+mn-ea"/>
                <a:cs typeface="+mn-cs"/>
              </a:rPr>
              <a:t>Sherbin</a:t>
            </a:r>
            <a:r>
              <a:rPr lang="en-NZ" sz="1200" b="0" i="1" kern="1200" dirty="0">
                <a:solidFill>
                  <a:schemeClr val="tx1"/>
                </a:solidFill>
                <a:effectLst/>
                <a:latin typeface="+mn-lt"/>
                <a:ea typeface="+mn-ea"/>
                <a:cs typeface="+mn-cs"/>
              </a:rPr>
              <a:t>, L. (2013).  How diversity can drive innovation.  Harvard Business Review.  Retrieved from   </a:t>
            </a:r>
            <a:r>
              <a:rPr lang="en-NZ" sz="1200" b="0" i="1" u="sng" kern="1200" dirty="0">
                <a:solidFill>
                  <a:schemeClr val="tx1"/>
                </a:solidFill>
                <a:effectLst/>
                <a:latin typeface="+mn-lt"/>
                <a:ea typeface="+mn-ea"/>
                <a:cs typeface="+mn-cs"/>
                <a:hlinkClick r:id="rId3"/>
              </a:rPr>
              <a:t>https://hbr.org/2013/12/how-diversity-can-drive-innovation</a:t>
            </a:r>
            <a:endParaRPr lang="en-NZ" sz="1200" b="0" i="1" u="sng"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NZ" sz="1200" b="0" i="1"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1200" b="1" dirty="0">
                <a:solidFill>
                  <a:srgbClr val="1C4052"/>
                </a:solidFill>
              </a:rPr>
              <a:t>Heterogeneous boards </a:t>
            </a:r>
            <a:r>
              <a:rPr lang="en-US" sz="1200" b="1" dirty="0">
                <a:solidFill>
                  <a:srgbClr val="D75527"/>
                </a:solidFill>
              </a:rPr>
              <a:t>enhance business performance</a:t>
            </a:r>
            <a:r>
              <a:rPr lang="en-US" sz="1200" b="1" dirty="0">
                <a:solidFill>
                  <a:srgbClr val="1C4052"/>
                </a:solidFill>
              </a:rPr>
              <a:t>, particularly in highly complex environments</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1200" b="1" dirty="0">
              <a:solidFill>
                <a:srgbClr val="1C4052"/>
              </a:solidFill>
              <a:latin typeface="Karla"/>
              <a:cs typeface="Karla"/>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kern="1200" dirty="0">
                <a:solidFill>
                  <a:schemeClr val="tx1"/>
                </a:solidFill>
                <a:effectLst/>
                <a:latin typeface="+mn-lt"/>
                <a:ea typeface="+mn-ea"/>
                <a:cs typeface="+mn-cs"/>
              </a:rPr>
              <a:t>“Developing an index that includes six attributes for individual directors (education, experience, profession, age, gender, and ethnicity), our analysis indicates that board heterogeneity bears a positive correlation with firm performance providing evidence consistent with the notion that a diverse director pool enhances firm value. The results further indicate that as the firm’s operating environment becomes increasingly more complex, the demand for the varying talents and capabilities of a heterogeneous board increases. Specifically, we note a significant and positive association between firm complexity and board heterogeneity. Powerful managers, however, appear to limit or mitigate board heterogeneity” (Anderson, </a:t>
            </a:r>
            <a:r>
              <a:rPr lang="en-US" sz="1200" b="0" kern="1200" dirty="0" err="1">
                <a:solidFill>
                  <a:schemeClr val="tx1"/>
                </a:solidFill>
                <a:effectLst/>
                <a:latin typeface="+mn-lt"/>
                <a:ea typeface="+mn-ea"/>
                <a:cs typeface="+mn-cs"/>
              </a:rPr>
              <a:t>Reeb</a:t>
            </a:r>
            <a:r>
              <a:rPr lang="en-US" sz="1200" b="0" kern="1200" dirty="0">
                <a:solidFill>
                  <a:schemeClr val="tx1"/>
                </a:solidFill>
                <a:effectLst/>
                <a:latin typeface="+mn-lt"/>
                <a:ea typeface="+mn-ea"/>
                <a:cs typeface="+mn-cs"/>
              </a:rPr>
              <a:t>, Upadhyay &amp; Zhao, 2011, p.27).</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b="0"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200" i="1" kern="1200" dirty="0">
                <a:solidFill>
                  <a:schemeClr val="tx1"/>
                </a:solidFill>
                <a:effectLst/>
                <a:latin typeface="+mn-lt"/>
                <a:ea typeface="+mn-ea"/>
                <a:cs typeface="+mn-cs"/>
              </a:rPr>
              <a:t>Anderson, R. C., </a:t>
            </a:r>
            <a:r>
              <a:rPr lang="en-US" sz="1200" i="1" kern="1200" dirty="0" err="1">
                <a:solidFill>
                  <a:schemeClr val="tx1"/>
                </a:solidFill>
                <a:effectLst/>
                <a:latin typeface="+mn-lt"/>
                <a:ea typeface="+mn-ea"/>
                <a:cs typeface="+mn-cs"/>
              </a:rPr>
              <a:t>Reeb</a:t>
            </a:r>
            <a:r>
              <a:rPr lang="en-US" sz="1200" i="1" kern="1200" dirty="0">
                <a:solidFill>
                  <a:schemeClr val="tx1"/>
                </a:solidFill>
                <a:effectLst/>
                <a:latin typeface="+mn-lt"/>
                <a:ea typeface="+mn-ea"/>
                <a:cs typeface="+mn-cs"/>
              </a:rPr>
              <a:t>, D. M., Upadhyay, A., &amp; Zhao, W. (2011). The economics of director heterogeneity. Financial Management, 40(1), 5-38.</a:t>
            </a:r>
            <a:r>
              <a:rPr lang="en-US" i="1" dirty="0">
                <a:effectLst/>
              </a:rPr>
              <a:t> </a:t>
            </a: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US" sz="1200" b="0" i="1" kern="1200" dirty="0">
              <a:solidFill>
                <a:schemeClr val="tx1"/>
              </a:solidFill>
              <a:effectLst/>
              <a:latin typeface="+mn-lt"/>
              <a:ea typeface="+mn-ea"/>
              <a:cs typeface="+mn-cs"/>
            </a:endParaRPr>
          </a:p>
          <a:p>
            <a:pPr marL="171450" indent="-171450">
              <a:buFont typeface="Arial" charset="0"/>
              <a:buChar char="•"/>
            </a:pPr>
            <a:r>
              <a:rPr lang="en-US" sz="1200" kern="1200" dirty="0">
                <a:solidFill>
                  <a:schemeClr val="tx1"/>
                </a:solidFill>
                <a:effectLst/>
                <a:latin typeface="+mn-lt"/>
                <a:ea typeface="+mn-ea"/>
                <a:cs typeface="+mn-cs"/>
              </a:rPr>
              <a:t>CEOs see that a number of factors are at play, from being able to attract and retain top talent to better business performance and innovation to understanding and meeting customer needs </a:t>
            </a:r>
          </a:p>
          <a:p>
            <a:endParaRPr lang="en-US" sz="1200" kern="1200" dirty="0">
              <a:solidFill>
                <a:schemeClr val="tx1"/>
              </a:solidFill>
              <a:effectLst/>
              <a:latin typeface="+mn-lt"/>
              <a:ea typeface="+mn-ea"/>
              <a:cs typeface="+mn-cs"/>
            </a:endParaRPr>
          </a:p>
          <a:p>
            <a:pPr marL="628650" lvl="1" indent="-171450">
              <a:buFont typeface="Arial" charset="0"/>
              <a:buChar char="•"/>
            </a:pPr>
            <a:r>
              <a:rPr lang="en-US" sz="1200" kern="1200" dirty="0">
                <a:solidFill>
                  <a:schemeClr val="tx1"/>
                </a:solidFill>
                <a:effectLst/>
                <a:latin typeface="+mn-lt"/>
                <a:ea typeface="+mn-ea"/>
                <a:cs typeface="+mn-cs"/>
              </a:rPr>
              <a:t>Percentage of CEOs that agreed their </a:t>
            </a:r>
            <a:r>
              <a:rPr lang="en-US" sz="1200" kern="1200" dirty="0" err="1">
                <a:solidFill>
                  <a:schemeClr val="tx1"/>
                </a:solidFill>
                <a:effectLst/>
                <a:latin typeface="+mn-lt"/>
                <a:ea typeface="+mn-ea"/>
                <a:cs typeface="+mn-cs"/>
              </a:rPr>
              <a:t>organisation</a:t>
            </a:r>
            <a:r>
              <a:rPr lang="en-US" sz="1200" kern="1200" dirty="0">
                <a:solidFill>
                  <a:schemeClr val="tx1"/>
                </a:solidFill>
                <a:effectLst/>
                <a:latin typeface="+mn-lt"/>
                <a:ea typeface="+mn-ea"/>
                <a:cs typeface="+mn-cs"/>
              </a:rPr>
              <a:t> has reaped the following benefits from its strategy to promote diversity and inclusion:</a:t>
            </a:r>
            <a:endParaRPr lang="en-US" sz="18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90% Attract talent</a:t>
            </a:r>
            <a:endParaRPr lang="en-US" sz="18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85% Enhance business performance</a:t>
            </a:r>
            <a:endParaRPr lang="en-US" sz="18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83% Strengthen our brand and reputation</a:t>
            </a:r>
            <a:endParaRPr lang="en-US" sz="18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78% Innovate</a:t>
            </a:r>
            <a:endParaRPr lang="en-US" sz="18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78% Collaborate internally/externally</a:t>
            </a:r>
            <a:endParaRPr lang="en-US" sz="18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77% Enhance customer satisfaction</a:t>
            </a:r>
            <a:endParaRPr lang="en-US" sz="18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75% Serve new and evolving customer needs</a:t>
            </a:r>
            <a:endParaRPr lang="en-US" sz="18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63% Leverage technology</a:t>
            </a:r>
            <a:endParaRPr lang="en-US" sz="1800" kern="1200" dirty="0">
              <a:solidFill>
                <a:schemeClr val="tx1"/>
              </a:solidFill>
              <a:effectLst/>
              <a:latin typeface="+mn-lt"/>
              <a:ea typeface="+mn-ea"/>
              <a:cs typeface="+mn-cs"/>
            </a:endParaRPr>
          </a:p>
          <a:p>
            <a:pPr lvl="2"/>
            <a:r>
              <a:rPr lang="en-US" sz="1200" kern="1200" dirty="0">
                <a:solidFill>
                  <a:schemeClr val="tx1"/>
                </a:solidFill>
                <a:effectLst/>
                <a:latin typeface="+mn-lt"/>
                <a:ea typeface="+mn-ea"/>
                <a:cs typeface="+mn-cs"/>
              </a:rPr>
              <a:t>55% Compete in new industries/geographies (p.3)</a:t>
            </a:r>
          </a:p>
          <a:p>
            <a:endParaRPr lang="en-US" sz="1200" kern="1200" dirty="0">
              <a:solidFill>
                <a:schemeClr val="tx1"/>
              </a:solidFill>
              <a:effectLst/>
              <a:latin typeface="+mn-lt"/>
              <a:ea typeface="+mn-ea"/>
              <a:cs typeface="+mn-cs"/>
            </a:endParaRPr>
          </a:p>
          <a:p>
            <a:pPr lvl="1"/>
            <a:r>
              <a:rPr lang="en-AU" sz="1200" i="1" kern="1200" dirty="0">
                <a:solidFill>
                  <a:schemeClr val="tx1"/>
                </a:solidFill>
                <a:effectLst/>
                <a:latin typeface="+mn-lt"/>
                <a:ea typeface="+mn-ea"/>
                <a:cs typeface="+mn-cs"/>
              </a:rPr>
              <a:t>PWC. (2015). The female millennial A new era of talent.  Retrieved from </a:t>
            </a:r>
            <a:r>
              <a:rPr lang="en-AU" sz="1200" i="1" u="sng" kern="1200" dirty="0">
                <a:solidFill>
                  <a:schemeClr val="tx1"/>
                </a:solidFill>
                <a:effectLst/>
                <a:latin typeface="+mn-lt"/>
                <a:ea typeface="+mn-ea"/>
                <a:cs typeface="+mn-cs"/>
                <a:hlinkClick r:id="rId4"/>
              </a:rPr>
              <a:t>http://www.pwc.com/jg/en/publications/the-female-millennial_a-new-era-of-talent.pdf</a:t>
            </a:r>
            <a:endParaRPr lang="en-US" sz="1200" i="1"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800"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US" sz="1200" b="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1200" b="1" dirty="0">
              <a:solidFill>
                <a:srgbClr val="1C4052"/>
              </a:solidFill>
              <a:latin typeface="Karla"/>
              <a:cs typeface="Karla"/>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US" sz="1200" b="0" i="1" kern="1200" dirty="0">
              <a:solidFill>
                <a:schemeClr val="tx1"/>
              </a:solidFill>
              <a:effectLst/>
              <a:latin typeface="+mn-lt"/>
              <a:ea typeface="+mn-ea"/>
              <a:cs typeface="+mn-cs"/>
            </a:endParaRPr>
          </a:p>
          <a:p>
            <a:pPr marL="171450" indent="-171450">
              <a:buFont typeface="Arial" charset="0"/>
              <a:buChar char="•"/>
            </a:pPr>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3750D0BE-F7F6-1447-A601-E4BB834053B6}" type="slidenum">
              <a:rPr lang="en-US" smtClean="0"/>
              <a:t>7</a:t>
            </a:fld>
            <a:endParaRPr lang="en-US"/>
          </a:p>
        </p:txBody>
      </p:sp>
    </p:spTree>
    <p:extLst>
      <p:ext uri="{BB962C8B-B14F-4D97-AF65-F5344CB8AC3E}">
        <p14:creationId xmlns:p14="http://schemas.microsoft.com/office/powerpoint/2010/main" val="18876274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1C4052"/>
                </a:solidFill>
              </a:rPr>
              <a:t>Diverse perspectives improve strategic decision making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1C4052"/>
              </a:solidFill>
              <a:latin typeface="Karla"/>
              <a:cs typeface="Karla"/>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kern="1200" dirty="0">
                <a:solidFill>
                  <a:schemeClr val="tx1"/>
                </a:solidFill>
                <a:effectLst/>
                <a:latin typeface="+mn-lt"/>
                <a:ea typeface="+mn-ea"/>
                <a:cs typeface="+mn-cs"/>
              </a:rPr>
              <a:t>Cutting-edge neurological research is helping us understand diversity of thought – how each of us through our different cultures, backgrounds and personalities interprets, negotiates and sees the world differently. Successful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value this and what it brings.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kern="1200" dirty="0">
              <a:solidFill>
                <a:schemeClr val="tx1"/>
              </a:solidFill>
              <a:effectLst/>
              <a:latin typeface="+mn-lt"/>
              <a:ea typeface="+mn-ea"/>
              <a:cs typeface="+mn-cs"/>
            </a:endParaRPr>
          </a:p>
          <a:p>
            <a:pPr marL="171450" indent="-171450">
              <a:buFont typeface="Arial" charset="0"/>
              <a:buChar char="•"/>
            </a:pPr>
            <a:r>
              <a:rPr lang="en-NZ" sz="1200" kern="1200" dirty="0">
                <a:solidFill>
                  <a:schemeClr val="tx1"/>
                </a:solidFill>
                <a:effectLst/>
                <a:latin typeface="+mn-lt"/>
                <a:ea typeface="+mn-ea"/>
                <a:cs typeface="+mn-cs"/>
              </a:rPr>
              <a:t>“Diversity of thought refers to a concept that all of us know intuitively and experience throughout our lives. Each human being has a unique blend of identities, cultures, and experiences that inform how he or she thinks, interprets, negotiates, and accomplishes a task. Diversity of thought goes beyond the affirmation of equality—simply recognizing differences and responding to them. Instead, the focus is on realizing the full potential of people, and in turn the organization, by acknowledging and appreciating the potential promise of each person’s unique perspective and different way of thinking” (Diaz-</a:t>
            </a:r>
            <a:r>
              <a:rPr lang="en-NZ" sz="1200" kern="1200" dirty="0" err="1">
                <a:solidFill>
                  <a:schemeClr val="tx1"/>
                </a:solidFill>
                <a:effectLst/>
                <a:latin typeface="+mn-lt"/>
                <a:ea typeface="+mn-ea"/>
                <a:cs typeface="+mn-cs"/>
              </a:rPr>
              <a:t>Uda</a:t>
            </a:r>
            <a:r>
              <a:rPr lang="en-NZ" sz="1200" kern="1200" dirty="0">
                <a:solidFill>
                  <a:schemeClr val="tx1"/>
                </a:solidFill>
                <a:effectLst/>
                <a:latin typeface="+mn-lt"/>
                <a:ea typeface="+mn-ea"/>
                <a:cs typeface="+mn-cs"/>
              </a:rPr>
              <a:t>, Medina, &amp; </a:t>
            </a:r>
            <a:r>
              <a:rPr lang="en-NZ" sz="1200" kern="1200" dirty="0" err="1">
                <a:solidFill>
                  <a:schemeClr val="tx1"/>
                </a:solidFill>
                <a:effectLst/>
                <a:latin typeface="+mn-lt"/>
                <a:ea typeface="+mn-ea"/>
                <a:cs typeface="+mn-cs"/>
              </a:rPr>
              <a:t>Schill</a:t>
            </a:r>
            <a:r>
              <a:rPr lang="en-NZ" sz="1200" kern="1200" dirty="0">
                <a:solidFill>
                  <a:schemeClr val="tx1"/>
                </a:solidFill>
                <a:effectLst/>
                <a:latin typeface="+mn-lt"/>
                <a:ea typeface="+mn-ea"/>
                <a:cs typeface="+mn-cs"/>
              </a:rPr>
              <a:t>, 2013, p.6) </a:t>
            </a:r>
          </a:p>
          <a:p>
            <a:pPr marL="171450" indent="-171450">
              <a:buFont typeface="Arial" charset="0"/>
              <a:buChar char="•"/>
            </a:pPr>
            <a:endParaRPr lang="en-US" sz="1200" kern="1200" dirty="0">
              <a:solidFill>
                <a:schemeClr val="tx1"/>
              </a:solidFill>
              <a:effectLst/>
              <a:latin typeface="+mn-lt"/>
              <a:ea typeface="+mn-ea"/>
              <a:cs typeface="+mn-cs"/>
            </a:endParaRPr>
          </a:p>
          <a:p>
            <a:pPr marL="171450" indent="-171450">
              <a:buFont typeface="Arial" charset="0"/>
              <a:buChar char="•"/>
            </a:pPr>
            <a:r>
              <a:rPr lang="en-US" sz="1200" kern="1200" dirty="0">
                <a:solidFill>
                  <a:schemeClr val="tx1"/>
                </a:solidFill>
                <a:effectLst/>
                <a:latin typeface="+mn-lt"/>
                <a:ea typeface="+mn-ea"/>
                <a:cs typeface="+mn-cs"/>
              </a:rPr>
              <a:t>“What is new today and is only likely to grow in the next few years are the unprecedented advances in neurological research that are untangling how each of us thinks and solves problems.  </a:t>
            </a:r>
          </a:p>
          <a:p>
            <a:pPr marL="171450" indent="-171450">
              <a:buFont typeface="Arial" charset="0"/>
              <a:buChar char="•"/>
            </a:pPr>
            <a:endParaRPr lang="en-US" sz="1200" b="1"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NZ" sz="1200" i="1" kern="1200" dirty="0">
                <a:solidFill>
                  <a:schemeClr val="tx1"/>
                </a:solidFill>
                <a:effectLst/>
                <a:latin typeface="+mn-lt"/>
                <a:ea typeface="+mn-ea"/>
                <a:cs typeface="+mn-cs"/>
              </a:rPr>
              <a:t>Diaz-</a:t>
            </a:r>
            <a:r>
              <a:rPr lang="en-NZ" sz="1200" i="1" kern="1200" dirty="0" err="1">
                <a:solidFill>
                  <a:schemeClr val="tx1"/>
                </a:solidFill>
                <a:effectLst/>
                <a:latin typeface="+mn-lt"/>
                <a:ea typeface="+mn-ea"/>
                <a:cs typeface="+mn-cs"/>
              </a:rPr>
              <a:t>Uda</a:t>
            </a:r>
            <a:r>
              <a:rPr lang="en-NZ" sz="1200" i="1" kern="1200" dirty="0">
                <a:solidFill>
                  <a:schemeClr val="tx1"/>
                </a:solidFill>
                <a:effectLst/>
                <a:latin typeface="+mn-lt"/>
                <a:ea typeface="+mn-ea"/>
                <a:cs typeface="+mn-cs"/>
              </a:rPr>
              <a:t>, A., Medina, C. &amp; </a:t>
            </a:r>
            <a:r>
              <a:rPr lang="en-NZ" sz="1200" i="1" kern="1200" dirty="0" err="1">
                <a:solidFill>
                  <a:schemeClr val="tx1"/>
                </a:solidFill>
                <a:effectLst/>
                <a:latin typeface="+mn-lt"/>
                <a:ea typeface="+mn-ea"/>
                <a:cs typeface="+mn-cs"/>
              </a:rPr>
              <a:t>Schill</a:t>
            </a:r>
            <a:r>
              <a:rPr lang="en-NZ" sz="1200" i="1" kern="1200" dirty="0">
                <a:solidFill>
                  <a:schemeClr val="tx1"/>
                </a:solidFill>
                <a:effectLst/>
                <a:latin typeface="+mn-lt"/>
                <a:ea typeface="+mn-ea"/>
                <a:cs typeface="+mn-cs"/>
              </a:rPr>
              <a:t>, B. (2013). Diversity’s new frontier.  Deloitte University Press.  Retrieved from </a:t>
            </a:r>
            <a:r>
              <a:rPr lang="en-NZ" sz="1200" i="1" u="sng" kern="1200" dirty="0">
                <a:solidFill>
                  <a:schemeClr val="tx1"/>
                </a:solidFill>
                <a:effectLst/>
                <a:latin typeface="+mn-lt"/>
                <a:ea typeface="+mn-ea"/>
                <a:cs typeface="+mn-cs"/>
                <a:hlinkClick r:id="rId3"/>
              </a:rPr>
              <a:t>http://dupress.com/articles/diversitys-new-frontier/</a:t>
            </a:r>
            <a:endParaRPr lang="en-NZ" sz="1200" i="1" u="sng" kern="1200" dirty="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endParaRPr lang="en-NZ" sz="1200" i="1" u="sng" kern="1200" dirty="0">
              <a:solidFill>
                <a:schemeClr val="tx1"/>
              </a:solidFill>
              <a:effectLst/>
              <a:latin typeface="+mn-lt"/>
              <a:ea typeface="+mn-ea"/>
              <a:cs typeface="+mn-cs"/>
            </a:endParaRPr>
          </a:p>
          <a:p>
            <a:pPr marL="171450" indent="-171450">
              <a:buFont typeface="Arial" charset="0"/>
              <a:buChar char="•"/>
            </a:pPr>
            <a:r>
              <a:rPr lang="en-AU" sz="1200" kern="1200" dirty="0">
                <a:solidFill>
                  <a:schemeClr val="tx1"/>
                </a:solidFill>
                <a:effectLst/>
                <a:latin typeface="+mn-lt"/>
                <a:ea typeface="+mn-ea"/>
                <a:cs typeface="+mn-cs"/>
              </a:rPr>
              <a:t>“People bring different cultures, backgrounds, and personalities to the table — and those differences shape how they think. Some people are analytical thinkers, while others thrive in creative zones. Some are meticulous planners, and others love spontaneity. By mixing up the types of thinkers in the workplace, Deloitte believes companies can stimulate creativity, spur insight, and increase efficiency. Varying the types of thinkers in a company also helps guard against ‘groupthink,’ a dangerous tendency in groups to focus first and foremost on group conformity, often at the expense of making good decisions” (Griswold, 2013).</a:t>
            </a:r>
            <a:endParaRPr lang="en-US" sz="1800" kern="1200" dirty="0">
              <a:solidFill>
                <a:schemeClr val="tx1"/>
              </a:solidFill>
              <a:effectLst/>
              <a:latin typeface="+mn-lt"/>
              <a:ea typeface="+mn-ea"/>
              <a:cs typeface="+mn-cs"/>
            </a:endParaRPr>
          </a:p>
          <a:p>
            <a:pPr marL="171450" indent="-171450">
              <a:buFont typeface="Arial" charset="0"/>
              <a:buChar char="•"/>
            </a:pPr>
            <a:endParaRPr lang="en-US" sz="1800" kern="1200" dirty="0">
              <a:solidFill>
                <a:schemeClr val="tx1"/>
              </a:solidFill>
              <a:effectLst/>
              <a:latin typeface="+mn-lt"/>
              <a:ea typeface="+mn-ea"/>
              <a:cs typeface="+mn-cs"/>
            </a:endParaRPr>
          </a:p>
          <a:p>
            <a:pPr marL="171450" indent="-171450">
              <a:buFont typeface="Arial" charset="0"/>
              <a:buChar char="•"/>
            </a:pPr>
            <a:r>
              <a:rPr lang="en-AU" sz="1200" kern="1200" dirty="0">
                <a:solidFill>
                  <a:schemeClr val="tx1"/>
                </a:solidFill>
                <a:effectLst/>
                <a:latin typeface="+mn-lt"/>
                <a:ea typeface="+mn-ea"/>
                <a:cs typeface="+mn-cs"/>
              </a:rPr>
              <a:t>“Diversity of thought, or ‘thought diversity’ is still an emerging field, but the authors expect it to grow, since new neurological technologies that assess how people think are beginning to hit the marketplace” (Griswold, 2013).</a:t>
            </a:r>
          </a:p>
          <a:p>
            <a:pPr marL="171450" indent="-171450">
              <a:buFont typeface="Arial" charset="0"/>
              <a:buChar char="•"/>
            </a:pPr>
            <a:endParaRPr lang="en-AU" sz="1200"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NZ" sz="1200" i="1" kern="1200" dirty="0">
                <a:solidFill>
                  <a:schemeClr val="tx1"/>
                </a:solidFill>
                <a:effectLst/>
                <a:latin typeface="+mn-lt"/>
                <a:ea typeface="+mn-ea"/>
                <a:cs typeface="+mn-cs"/>
              </a:rPr>
              <a:t>Griswold, A. (2013).  Why 'thought diversity' is the future of the workplace.  Business Insider.  Business Insider Australia.   Retrieved from: </a:t>
            </a:r>
            <a:r>
              <a:rPr lang="en-NZ" sz="1200" i="1" u="sng" kern="1200" dirty="0">
                <a:solidFill>
                  <a:schemeClr val="tx1"/>
                </a:solidFill>
                <a:effectLst/>
                <a:latin typeface="+mn-lt"/>
                <a:ea typeface="+mn-ea"/>
                <a:cs typeface="+mn-cs"/>
                <a:hlinkClick r:id="rId4"/>
              </a:rPr>
              <a:t>http://www.businessinsider.com.au/the-future-of-workplace-diversity-is-here-2013-9?r=US&amp;IR=T</a:t>
            </a:r>
            <a:endParaRPr lang="en-US" sz="1200" i="1" kern="1200" dirty="0">
              <a:solidFill>
                <a:schemeClr val="tx1"/>
              </a:solidFill>
              <a:effectLst/>
              <a:latin typeface="+mn-lt"/>
              <a:ea typeface="+mn-ea"/>
              <a:cs typeface="+mn-cs"/>
            </a:endParaRPr>
          </a:p>
          <a:p>
            <a:pPr marL="171450" indent="-171450">
              <a:buFont typeface="Arial" charset="0"/>
              <a:buChar char="•"/>
            </a:pPr>
            <a:endParaRPr lang="en-US" sz="18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1" dirty="0">
                <a:solidFill>
                  <a:srgbClr val="1C4052"/>
                </a:solidFill>
              </a:rPr>
              <a:t>Diversity within leadership teams helps to </a:t>
            </a:r>
            <a:r>
              <a:rPr lang="en-US" b="1" dirty="0">
                <a:solidFill>
                  <a:srgbClr val="D75527"/>
                </a:solidFill>
              </a:rPr>
              <a:t>combat ‘groupthink’ and mitigate both conscious and unconscious social bias</a:t>
            </a:r>
            <a:r>
              <a:rPr lang="en-US" b="1" dirty="0">
                <a:solidFill>
                  <a:srgbClr val="1C4052"/>
                </a:solidFill>
              </a:rPr>
              <a:t>; broadening the possibilities for businesses</a:t>
            </a: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b="1" dirty="0">
              <a:solidFill>
                <a:srgbClr val="1C4052"/>
              </a:solidFill>
              <a:latin typeface="Karla"/>
              <a:cs typeface="Karla"/>
            </a:endParaRPr>
          </a:p>
          <a:p>
            <a:r>
              <a:rPr lang="en-NZ" sz="1200" u="sng" kern="1200" dirty="0">
                <a:solidFill>
                  <a:schemeClr val="tx1"/>
                </a:solidFill>
                <a:effectLst/>
                <a:latin typeface="+mn-lt"/>
                <a:ea typeface="+mn-ea"/>
                <a:cs typeface="+mn-cs"/>
              </a:rPr>
              <a:t>Social bias: I just like you (p.136)</a:t>
            </a:r>
            <a:endParaRPr lang="en-US" sz="1200" kern="1200" dirty="0">
              <a:solidFill>
                <a:schemeClr val="tx1"/>
              </a:solidFill>
              <a:effectLst/>
              <a:latin typeface="+mn-lt"/>
              <a:ea typeface="+mn-ea"/>
              <a:cs typeface="+mn-cs"/>
            </a:endParaRPr>
          </a:p>
          <a:p>
            <a:pPr marL="171450" lvl="0" indent="-171450">
              <a:buFont typeface="Arial" charset="0"/>
              <a:buChar char="•"/>
            </a:pPr>
            <a:r>
              <a:rPr lang="en-NZ" sz="1200" kern="1200" dirty="0">
                <a:solidFill>
                  <a:schemeClr val="tx1"/>
                </a:solidFill>
                <a:effectLst/>
                <a:latin typeface="+mn-lt"/>
                <a:ea typeface="+mn-ea"/>
                <a:cs typeface="+mn-cs"/>
              </a:rPr>
              <a:t>Homophily or similarity attraction bias can be stimulated quickly and superficially, and leads people to overinvest in others who are similar, and underinvest in individuals who are different (time, energy, money).</a:t>
            </a:r>
            <a:endParaRPr lang="en-US" sz="1200" kern="1200" dirty="0">
              <a:solidFill>
                <a:schemeClr val="tx1"/>
              </a:solidFill>
              <a:effectLst/>
              <a:latin typeface="+mn-lt"/>
              <a:ea typeface="+mn-ea"/>
              <a:cs typeface="+mn-cs"/>
            </a:endParaRPr>
          </a:p>
          <a:p>
            <a:pPr marL="171450" lvl="0" indent="-171450">
              <a:buFont typeface="Arial" charset="0"/>
              <a:buChar char="•"/>
            </a:pPr>
            <a:r>
              <a:rPr lang="en-NZ" sz="1200" kern="1200" dirty="0">
                <a:solidFill>
                  <a:schemeClr val="tx1"/>
                </a:solidFill>
                <a:effectLst/>
                <a:latin typeface="+mn-lt"/>
                <a:ea typeface="+mn-ea"/>
                <a:cs typeface="+mn-cs"/>
              </a:rPr>
              <a:t>The false consensus effect bias causes individuals to overestimate the number of people who see the world as they do (a significant constraint when seeking to create a group with a breadth of perspective).</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NZ" sz="1200" u="sng" kern="1200" dirty="0">
                <a:solidFill>
                  <a:schemeClr val="tx1"/>
                </a:solidFill>
                <a:effectLst/>
                <a:latin typeface="+mn-lt"/>
                <a:ea typeface="+mn-ea"/>
                <a:cs typeface="+mn-cs"/>
              </a:rPr>
              <a:t>Combatting bias takes effort (p.138)</a:t>
            </a:r>
            <a:endParaRPr lang="en-US" sz="1200" kern="1200" dirty="0">
              <a:solidFill>
                <a:schemeClr val="tx1"/>
              </a:solidFill>
              <a:effectLst/>
              <a:latin typeface="+mn-lt"/>
              <a:ea typeface="+mn-ea"/>
              <a:cs typeface="+mn-cs"/>
            </a:endParaRPr>
          </a:p>
          <a:p>
            <a:pPr marL="171450" lvl="0" indent="-171450">
              <a:buFont typeface="Arial" charset="0"/>
              <a:buChar char="•"/>
            </a:pPr>
            <a:r>
              <a:rPr lang="en-NZ" sz="1200" kern="1200" dirty="0">
                <a:solidFill>
                  <a:schemeClr val="tx1"/>
                </a:solidFill>
                <a:effectLst/>
                <a:latin typeface="+mn-lt"/>
                <a:ea typeface="+mn-ea"/>
                <a:cs typeface="+mn-cs"/>
              </a:rPr>
              <a:t>Biases operate in the background and leave people with the “front of mind illusion: that they are dominantly rational decision makers.</a:t>
            </a:r>
            <a:endParaRPr lang="en-US" sz="1200" kern="1200" dirty="0">
              <a:solidFill>
                <a:schemeClr val="tx1"/>
              </a:solidFill>
              <a:effectLst/>
              <a:latin typeface="+mn-lt"/>
              <a:ea typeface="+mn-ea"/>
              <a:cs typeface="+mn-cs"/>
            </a:endParaRPr>
          </a:p>
          <a:p>
            <a:pPr marL="171450" lvl="0" indent="-171450">
              <a:buFont typeface="Arial" charset="0"/>
              <a:buChar char="•"/>
            </a:pPr>
            <a:r>
              <a:rPr lang="en-NZ" sz="1200" kern="1200" dirty="0">
                <a:solidFill>
                  <a:schemeClr val="tx1"/>
                </a:solidFill>
                <a:effectLst/>
                <a:latin typeface="+mn-lt"/>
                <a:ea typeface="+mn-ea"/>
                <a:cs typeface="+mn-cs"/>
              </a:rPr>
              <a:t>Mitigating unconscious biases takes conscious effort.</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NZ" sz="1200" u="sng" kern="1200" dirty="0">
                <a:solidFill>
                  <a:schemeClr val="tx1"/>
                </a:solidFill>
                <a:effectLst/>
                <a:latin typeface="+mn-lt"/>
                <a:ea typeface="+mn-ea"/>
                <a:cs typeface="+mn-cs"/>
              </a:rPr>
              <a:t>Combatting similarity attraction bias (p.145)</a:t>
            </a:r>
            <a:endParaRPr lang="en-US" sz="1200" kern="1200" dirty="0">
              <a:solidFill>
                <a:schemeClr val="tx1"/>
              </a:solidFill>
              <a:effectLst/>
              <a:latin typeface="+mn-lt"/>
              <a:ea typeface="+mn-ea"/>
              <a:cs typeface="+mn-cs"/>
            </a:endParaRPr>
          </a:p>
          <a:p>
            <a:pPr marL="171450" lvl="0" indent="-171450">
              <a:buFont typeface="Arial" charset="0"/>
              <a:buChar char="•"/>
            </a:pPr>
            <a:r>
              <a:rPr lang="en-NZ" sz="1200" kern="1200" dirty="0">
                <a:solidFill>
                  <a:schemeClr val="tx1"/>
                </a:solidFill>
                <a:effectLst/>
                <a:latin typeface="+mn-lt"/>
                <a:ea typeface="+mn-ea"/>
                <a:cs typeface="+mn-cs"/>
              </a:rPr>
              <a:t>Homophily can be mitigated by exposure bias, that is, repeatedly connecting with strangers or people whom one perceives as different.  Its strategy with enduring impact.</a:t>
            </a:r>
            <a:endParaRPr lang="en-US" sz="1200" kern="1200" dirty="0">
              <a:solidFill>
                <a:schemeClr val="tx1"/>
              </a:solidFill>
              <a:effectLst/>
              <a:latin typeface="+mn-lt"/>
              <a:ea typeface="+mn-ea"/>
              <a:cs typeface="+mn-cs"/>
            </a:endParaRPr>
          </a:p>
          <a:p>
            <a:pPr marL="171450" lvl="0" indent="-171450">
              <a:buFont typeface="Arial" charset="0"/>
              <a:buChar char="•"/>
            </a:pPr>
            <a:r>
              <a:rPr lang="en-NZ" sz="1200" kern="1200" dirty="0">
                <a:solidFill>
                  <a:schemeClr val="tx1"/>
                </a:solidFill>
                <a:effectLst/>
                <a:latin typeface="+mn-lt"/>
                <a:ea typeface="+mn-ea"/>
                <a:cs typeface="+mn-cs"/>
              </a:rPr>
              <a:t>Creating regular opportunities to broaden one’s workplace networks increases workplace productivity, and designing workplaces to stimulate serendipitous encounters enhances creativity.</a:t>
            </a:r>
            <a:endParaRPr lang="en-US" sz="1200" kern="1200" dirty="0">
              <a:solidFill>
                <a:schemeClr val="tx1"/>
              </a:solidFill>
              <a:effectLst/>
              <a:latin typeface="+mn-lt"/>
              <a:ea typeface="+mn-ea"/>
              <a:cs typeface="+mn-cs"/>
            </a:endParaRPr>
          </a:p>
          <a:p>
            <a:pPr marL="171450" lvl="0" indent="-171450">
              <a:buFont typeface="Arial" charset="0"/>
              <a:buChar char="•"/>
            </a:pPr>
            <a:r>
              <a:rPr lang="en-NZ" sz="1200" kern="1200" dirty="0">
                <a:solidFill>
                  <a:schemeClr val="tx1"/>
                </a:solidFill>
                <a:effectLst/>
                <a:latin typeface="+mn-lt"/>
                <a:ea typeface="+mn-ea"/>
                <a:cs typeface="+mn-cs"/>
              </a:rPr>
              <a:t>Developing strategies to create mindfulness, transparency and accountability significantly reduces biases in moments that matter.</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NZ" sz="1200" u="sng" kern="1200" dirty="0">
                <a:solidFill>
                  <a:schemeClr val="tx1"/>
                </a:solidFill>
                <a:effectLst/>
                <a:latin typeface="+mn-lt"/>
                <a:ea typeface="+mn-ea"/>
                <a:cs typeface="+mn-cs"/>
              </a:rPr>
              <a:t>Confirmation bias: a deceptively simple bias (p.166)</a:t>
            </a:r>
            <a:endParaRPr lang="en-US" sz="1200" kern="1200" dirty="0">
              <a:solidFill>
                <a:schemeClr val="tx1"/>
              </a:solidFill>
              <a:effectLst/>
              <a:latin typeface="+mn-lt"/>
              <a:ea typeface="+mn-ea"/>
              <a:cs typeface="+mn-cs"/>
            </a:endParaRPr>
          </a:p>
          <a:p>
            <a:pPr marL="171450" lvl="0" indent="-171450">
              <a:buFont typeface="Arial" charset="0"/>
              <a:buChar char="•"/>
            </a:pPr>
            <a:r>
              <a:rPr lang="en-NZ" sz="1200" kern="1200" dirty="0">
                <a:solidFill>
                  <a:schemeClr val="tx1"/>
                </a:solidFill>
                <a:effectLst/>
                <a:latin typeface="+mn-lt"/>
                <a:ea typeface="+mn-ea"/>
                <a:cs typeface="+mn-cs"/>
              </a:rPr>
              <a:t>People apply double standards to the way they evaluate information which supports or contradicts their point of view; giving more weight to information which supports their preferred view.</a:t>
            </a:r>
            <a:endParaRPr lang="en-US" sz="1200" kern="1200" dirty="0">
              <a:solidFill>
                <a:schemeClr val="tx1"/>
              </a:solidFill>
              <a:effectLst/>
              <a:latin typeface="+mn-lt"/>
              <a:ea typeface="+mn-ea"/>
              <a:cs typeface="+mn-cs"/>
            </a:endParaRPr>
          </a:p>
          <a:p>
            <a:pPr marL="171450" lvl="0" indent="-171450">
              <a:buFont typeface="Arial" charset="0"/>
              <a:buChar char="•"/>
            </a:pPr>
            <a:r>
              <a:rPr lang="en-NZ" sz="1200" kern="1200" dirty="0">
                <a:solidFill>
                  <a:schemeClr val="tx1"/>
                </a:solidFill>
                <a:effectLst/>
                <a:latin typeface="+mn-lt"/>
                <a:ea typeface="+mn-ea"/>
                <a:cs typeface="+mn-cs"/>
              </a:rPr>
              <a:t>People preserve their point of view by finding it hard to recognize information which is contradictory and being ready to accept explanations for inconsistencies.</a:t>
            </a:r>
          </a:p>
          <a:p>
            <a:pPr marL="171450" lvl="0" indent="-171450">
              <a:buFont typeface="Arial" charset="0"/>
              <a:buChar char="•"/>
            </a:pPr>
            <a:endParaRPr lang="en-NZ" sz="1200"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AU" sz="1200" i="1" kern="1200" dirty="0">
                <a:solidFill>
                  <a:schemeClr val="tx1"/>
                </a:solidFill>
                <a:effectLst/>
                <a:latin typeface="+mn-lt"/>
                <a:ea typeface="+mn-ea"/>
                <a:cs typeface="+mn-cs"/>
              </a:rPr>
              <a:t>Bourke, J.  (2016) Which two heads are better than one?  Australian Institute of Company Directors, Sydney, Australia.   </a:t>
            </a:r>
            <a:endParaRPr lang="en-US" sz="1200" i="1" kern="1200" dirty="0">
              <a:solidFill>
                <a:schemeClr val="tx1"/>
              </a:solidFill>
              <a:effectLst/>
              <a:latin typeface="+mn-lt"/>
              <a:ea typeface="+mn-ea"/>
              <a:cs typeface="+mn-cs"/>
            </a:endParaRPr>
          </a:p>
          <a:p>
            <a:pPr marL="171450" lvl="0" indent="-171450">
              <a:buFont typeface="Arial" charset="0"/>
              <a:buChar cha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US" b="1" dirty="0">
                <a:solidFill>
                  <a:srgbClr val="1C4052"/>
                </a:solidFill>
              </a:rPr>
              <a:t>Working within a diverse group </a:t>
            </a:r>
            <a:r>
              <a:rPr lang="en-US" b="1" dirty="0">
                <a:solidFill>
                  <a:srgbClr val="D75527"/>
                </a:solidFill>
              </a:rPr>
              <a:t>changes how people think, encourages complex thinking and leads to higher quality decisions</a:t>
            </a: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b="1" dirty="0">
              <a:solidFill>
                <a:srgbClr val="D75527"/>
              </a:solidFill>
              <a:latin typeface="Karla"/>
              <a:cs typeface="Karla"/>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kern="1200" dirty="0">
                <a:solidFill>
                  <a:schemeClr val="tx1"/>
                </a:solidFill>
                <a:effectLst/>
                <a:latin typeface="+mn-lt"/>
                <a:ea typeface="+mn-ea"/>
                <a:cs typeface="+mn-cs"/>
              </a:rPr>
              <a:t>“’The benefits of diversity are really about the different experiences that individuals bring to a problem,’ said Katherine Phillips, co-author of the research and senior vice dean and professor of leadership and ethics at Columbia Business School. ‘Demographically diverse groups make better decisions and produce more innovations, because they bring in different perspectives.’  Their analysis reveals that working in a diverse group changes how people think and leads to more effective, higher quality decisions at the group level and to economic growth at the societal level. Diversity produces these outcomes because it tends to promote creativity and to encourage complex thinking (Columbia Business School Newsroom, 2016).</a:t>
            </a:r>
            <a:r>
              <a:rPr lang="en-US" dirty="0">
                <a:effectLst/>
              </a:rPr>
              <a:t>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b="1" dirty="0">
              <a:solidFill>
                <a:srgbClr val="D75527"/>
              </a:solidFill>
              <a:effectLst/>
              <a:latin typeface="Karla"/>
              <a:cs typeface="Karla"/>
            </a:endParaRPr>
          </a:p>
          <a:p>
            <a:pPr lvl="1"/>
            <a:r>
              <a:rPr lang="en-NZ" sz="1200" kern="1200" dirty="0">
                <a:solidFill>
                  <a:schemeClr val="tx1"/>
                </a:solidFill>
                <a:effectLst/>
                <a:latin typeface="+mn-lt"/>
                <a:ea typeface="+mn-ea"/>
                <a:cs typeface="+mn-cs"/>
              </a:rPr>
              <a:t>Columbia Business School Newsroom. (2016). </a:t>
            </a:r>
            <a:r>
              <a:rPr lang="en-AU" sz="1200" kern="1200" dirty="0">
                <a:solidFill>
                  <a:schemeClr val="tx1"/>
                </a:solidFill>
                <a:effectLst/>
                <a:latin typeface="+mn-lt"/>
                <a:ea typeface="+mn-ea"/>
                <a:cs typeface="+mn-cs"/>
              </a:rPr>
              <a:t>Diversity in the workplace can be a reality, says new study.  Retrieved from </a:t>
            </a:r>
            <a:r>
              <a:rPr lang="en-AU" sz="1200" u="sng" kern="1200" dirty="0">
                <a:solidFill>
                  <a:schemeClr val="tx1"/>
                </a:solidFill>
                <a:effectLst/>
                <a:latin typeface="+mn-lt"/>
                <a:ea typeface="+mn-ea"/>
                <a:cs typeface="+mn-cs"/>
                <a:hlinkClick r:id="rId5"/>
              </a:rPr>
              <a:t>https://www8.gsb.columbia.edu/newsroom/newsn/4046/diversity-in-the-workplace-can-be-a-reality-says-new-study</a:t>
            </a:r>
            <a:r>
              <a:rPr lang="en-AU" sz="1200" kern="1200" dirty="0">
                <a:solidFill>
                  <a:schemeClr val="tx1"/>
                </a:solidFill>
                <a:effectLst/>
                <a:latin typeface="+mn-lt"/>
                <a:ea typeface="+mn-ea"/>
                <a:cs typeface="+mn-cs"/>
              </a:rPr>
              <a:t>.</a:t>
            </a:r>
          </a:p>
          <a:p>
            <a:pPr lvl="1"/>
            <a:endParaRPr lang="en-AU" sz="1200" kern="1200" dirty="0">
              <a:solidFill>
                <a:schemeClr val="tx1"/>
              </a:solidFill>
              <a:effectLst/>
              <a:latin typeface="+mn-lt"/>
              <a:ea typeface="+mn-ea"/>
              <a:cs typeface="+mn-cs"/>
            </a:endParaRPr>
          </a:p>
          <a:p>
            <a:pPr lvl="1"/>
            <a:endParaRPr lang="en-US"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b="1" dirty="0">
              <a:solidFill>
                <a:srgbClr val="D75527"/>
              </a:solidFill>
              <a:latin typeface="Karla"/>
              <a:cs typeface="Karla"/>
            </a:endParaRPr>
          </a:p>
          <a:p>
            <a:pPr marL="0" marR="0" indent="0" algn="l" defTabSz="914400" rtl="0" eaLnBrk="1" fontAlgn="auto" latinLnBrk="0" hangingPunct="1">
              <a:lnSpc>
                <a:spcPct val="100000"/>
              </a:lnSpc>
              <a:spcBef>
                <a:spcPts val="0"/>
              </a:spcBef>
              <a:spcAft>
                <a:spcPts val="0"/>
              </a:spcAft>
              <a:buClrTx/>
              <a:buSzTx/>
              <a:buFont typeface="Arial" charset="0"/>
              <a:buNone/>
              <a:tabLst/>
              <a:defRPr/>
            </a:pPr>
            <a:endParaRPr lang="en-US" b="1" dirty="0">
              <a:solidFill>
                <a:srgbClr val="1C4052"/>
              </a:solidFill>
              <a:latin typeface="Karla"/>
              <a:cs typeface="Karla"/>
            </a:endParaRPr>
          </a:p>
          <a:p>
            <a:pPr marL="171450" indent="-171450">
              <a:buFont typeface="Arial" charset="0"/>
              <a:buChar char="•"/>
            </a:pPr>
            <a:endParaRPr lang="en-US" sz="1200" b="1" dirty="0">
              <a:solidFill>
                <a:srgbClr val="1C4052"/>
              </a:solidFill>
              <a:latin typeface="Karla"/>
              <a:cs typeface="Karla"/>
            </a:endParaRPr>
          </a:p>
          <a:p>
            <a:endParaRPr lang="en-US" dirty="0"/>
          </a:p>
          <a:p>
            <a:endParaRPr lang="en-US" dirty="0"/>
          </a:p>
        </p:txBody>
      </p:sp>
      <p:sp>
        <p:nvSpPr>
          <p:cNvPr id="4" name="Slide Number Placeholder 3"/>
          <p:cNvSpPr>
            <a:spLocks noGrp="1"/>
          </p:cNvSpPr>
          <p:nvPr>
            <p:ph type="sldNum" sz="quarter" idx="10"/>
          </p:nvPr>
        </p:nvSpPr>
        <p:spPr/>
        <p:txBody>
          <a:bodyPr/>
          <a:lstStyle/>
          <a:p>
            <a:fld id="{3750D0BE-F7F6-1447-A601-E4BB834053B6}" type="slidenum">
              <a:rPr lang="en-US" smtClean="0"/>
              <a:t>8</a:t>
            </a:fld>
            <a:endParaRPr lang="en-US"/>
          </a:p>
        </p:txBody>
      </p:sp>
    </p:spTree>
    <p:extLst>
      <p:ext uri="{BB962C8B-B14F-4D97-AF65-F5344CB8AC3E}">
        <p14:creationId xmlns:p14="http://schemas.microsoft.com/office/powerpoint/2010/main" val="4164296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1C4052"/>
                </a:solidFill>
              </a:rPr>
              <a:t>Innovation and creativity thrive in inclusive </a:t>
            </a:r>
            <a:r>
              <a:rPr lang="en-US" sz="1200" b="1" dirty="0" err="1">
                <a:solidFill>
                  <a:srgbClr val="1C4052"/>
                </a:solidFill>
              </a:rPr>
              <a:t>organisations</a:t>
            </a:r>
            <a:endParaRPr lang="en-US" sz="1200" b="1" dirty="0">
              <a:solidFill>
                <a:srgbClr val="1C4052"/>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1C4052"/>
              </a:solidFill>
              <a:latin typeface="Karla"/>
              <a:cs typeface="Karla"/>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Innovation thrives in environments where there are multiple diversities and leaders value difference. In that space, “outside the box” ideas can be heard.</a:t>
            </a:r>
            <a:r>
              <a:rPr lang="en-US" dirty="0">
                <a:effectLst/>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1C4052"/>
              </a:solidFill>
              <a:effectLst/>
              <a:latin typeface="Karla"/>
              <a:cs typeface="Karla"/>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NZ" sz="1200" kern="1200" dirty="0">
                <a:solidFill>
                  <a:schemeClr val="tx1"/>
                </a:solidFill>
                <a:effectLst/>
                <a:latin typeface="+mn-lt"/>
                <a:ea typeface="+mn-ea"/>
                <a:cs typeface="+mn-cs"/>
              </a:rPr>
              <a:t>“2-D diversity unlocks innovation by creating an environment where “outside the box” ideas are heard. When minorities form a critical mass and leaders value differences, all employees can find senior people to go to bat for compelling ideas and can persuade those in charge of budgets to deploy resources to develop those ideas.  </a:t>
            </a:r>
            <a:r>
              <a:rPr lang="en-US" sz="1200" kern="1200" dirty="0">
                <a:solidFill>
                  <a:schemeClr val="tx1"/>
                </a:solidFill>
                <a:effectLst/>
                <a:latin typeface="+mn-lt"/>
                <a:ea typeface="+mn-ea"/>
                <a:cs typeface="+mn-cs"/>
              </a:rPr>
              <a:t>Most respondents, however—78%—work at companies that lack 2-D diversity in leadership. Without diverse leadership, women are 20% less likely than straight white men to win endorsement for their ideas; people of color are 24% less likely; and LGBTs are 21% less likely. This costs their companies crucial market opportunities, because inherently diverse contributors understand the unmet needs in under-leveraged markets. We’ve found that when at least one member of a team has traits in common with the end user, the entire team better understands that user. A team with a member who shares a client’s ethnicity is 152% likelier than another team to understand that client.” (p. 30)</a:t>
            </a:r>
            <a:r>
              <a:rPr lang="en-US" dirty="0">
                <a:effectLst/>
              </a:rPr>
              <a:t> </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b="1" dirty="0">
              <a:solidFill>
                <a:srgbClr val="1C4052"/>
              </a:solidFill>
              <a:effectLst/>
              <a:latin typeface="Karla"/>
              <a:cs typeface="Karla"/>
            </a:endParaRPr>
          </a:p>
          <a:p>
            <a:pPr lvl="1"/>
            <a:r>
              <a:rPr lang="en-NZ" sz="1200" i="1" kern="1200" dirty="0">
                <a:solidFill>
                  <a:schemeClr val="tx1"/>
                </a:solidFill>
                <a:effectLst/>
                <a:latin typeface="+mn-lt"/>
                <a:ea typeface="+mn-ea"/>
                <a:cs typeface="+mn-cs"/>
              </a:rPr>
              <a:t>Columbia Business School Newsroom. (2016). </a:t>
            </a:r>
            <a:r>
              <a:rPr lang="en-AU" sz="1200" i="1" kern="1200" dirty="0">
                <a:solidFill>
                  <a:schemeClr val="tx1"/>
                </a:solidFill>
                <a:effectLst/>
                <a:latin typeface="+mn-lt"/>
                <a:ea typeface="+mn-ea"/>
                <a:cs typeface="+mn-cs"/>
              </a:rPr>
              <a:t>Diversity in the workplace can be a reality, says new study.  Retrieved from </a:t>
            </a:r>
            <a:r>
              <a:rPr lang="en-AU" sz="1200" i="1" u="sng" kern="1200" dirty="0">
                <a:solidFill>
                  <a:schemeClr val="tx1"/>
                </a:solidFill>
                <a:effectLst/>
                <a:latin typeface="+mn-lt"/>
                <a:ea typeface="+mn-ea"/>
                <a:cs typeface="+mn-cs"/>
                <a:hlinkClick r:id="rId3"/>
              </a:rPr>
              <a:t>https://www8.gsb.columbia.edu/newsroom/newsn/4046/diversity-in-the-workplace-can-be-a-reality-says-new-study</a:t>
            </a:r>
            <a:r>
              <a:rPr lang="en-AU" sz="1200" i="1" kern="1200" dirty="0">
                <a:solidFill>
                  <a:schemeClr val="tx1"/>
                </a:solidFill>
                <a:effectLst/>
                <a:latin typeface="+mn-lt"/>
                <a:ea typeface="+mn-ea"/>
                <a:cs typeface="+mn-cs"/>
              </a:rPr>
              <a:t>.</a:t>
            </a:r>
          </a:p>
          <a:p>
            <a:pPr lvl="1"/>
            <a:endParaRPr lang="en-AU" sz="1200" i="1" kern="1200" dirty="0">
              <a:solidFill>
                <a:schemeClr val="tx1"/>
              </a:solidFill>
              <a:effectLst/>
              <a:latin typeface="+mn-lt"/>
              <a:ea typeface="+mn-ea"/>
              <a:cs typeface="+mn-cs"/>
            </a:endParaRPr>
          </a:p>
          <a:p>
            <a:pPr lvl="1"/>
            <a:endParaRPr lang="en-US" sz="1200" i="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1C4052"/>
                </a:solidFill>
              </a:rPr>
              <a:t>When managers exhibit critical leadership competency of providing a diverse, changing and interesting physical and social work environment, </a:t>
            </a:r>
            <a:r>
              <a:rPr lang="en-US" b="1" dirty="0">
                <a:solidFill>
                  <a:srgbClr val="D75527"/>
                </a:solidFill>
              </a:rPr>
              <a:t>they elicit greater creativity from their teams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rgbClr val="D75527"/>
              </a:solidFill>
              <a:latin typeface="Karla"/>
              <a:cs typeface="Karla"/>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NZ" sz="1200" kern="1200" dirty="0">
                <a:solidFill>
                  <a:schemeClr val="tx1"/>
                </a:solidFill>
                <a:effectLst/>
                <a:latin typeface="+mn-lt"/>
                <a:ea typeface="+mn-ea"/>
                <a:cs typeface="+mn-cs"/>
              </a:rPr>
              <a:t>We have also identified eight competencies that help managers elicit creativity in subordinates. In </a:t>
            </a:r>
            <a:r>
              <a:rPr lang="en-NZ" sz="1200" u="sng" kern="1200" dirty="0">
                <a:solidFill>
                  <a:schemeClr val="tx1"/>
                </a:solidFill>
                <a:effectLst/>
                <a:latin typeface="+mn-lt"/>
                <a:ea typeface="+mn-ea"/>
                <a:cs typeface="+mn-cs"/>
                <a:hlinkClick r:id="rId4"/>
              </a:rPr>
              <a:t>a recent study</a:t>
            </a:r>
            <a:r>
              <a:rPr lang="en-NZ" sz="1200" kern="1200" dirty="0">
                <a:solidFill>
                  <a:schemeClr val="tx1"/>
                </a:solidFill>
                <a:effectLst/>
                <a:latin typeface="+mn-lt"/>
                <a:ea typeface="+mn-ea"/>
                <a:cs typeface="+mn-cs"/>
              </a:rPr>
              <a:t> with an ethnically-diverse sample of 1,337 managers in 19 countries (mainly the U.S. and Canada), we were able to rank order the eight managerial competencies according to how well they predicted desirable outcomes in the workplace, such as how much creativity subordinates express, as reported by their managers. One of the eight competencies—derived from empirical research, sound theory, and case studies—was: </a:t>
            </a:r>
            <a:r>
              <a:rPr lang="en-NZ" sz="1200" i="1" kern="1200" dirty="0">
                <a:solidFill>
                  <a:schemeClr val="tx1"/>
                </a:solidFill>
                <a:effectLst/>
                <a:latin typeface="+mn-lt"/>
                <a:ea typeface="+mn-ea"/>
                <a:cs typeface="+mn-cs"/>
              </a:rPr>
              <a:t>Provides a diverse and changing physical and social work environment:</a:t>
            </a:r>
            <a:r>
              <a:rPr lang="en-NZ" sz="1200" kern="1200" dirty="0">
                <a:solidFill>
                  <a:schemeClr val="tx1"/>
                </a:solidFill>
                <a:effectLst/>
                <a:latin typeface="+mn-lt"/>
                <a:ea typeface="+mn-ea"/>
                <a:cs typeface="+mn-cs"/>
              </a:rPr>
              <a:t> Creates a diverse and interesting physical and social work environment and alters it periodically.</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NZ" sz="1200" kern="1200" dirty="0">
              <a:solidFill>
                <a:schemeClr val="tx1"/>
              </a:solidFill>
              <a:effectLst/>
              <a:latin typeface="+mn-lt"/>
              <a:ea typeface="+mn-ea"/>
              <a:cs typeface="+mn-cs"/>
            </a:endParaRPr>
          </a:p>
          <a:p>
            <a:pPr lvl="1"/>
            <a:r>
              <a:rPr lang="en-NZ" sz="1200" i="1" kern="1200" dirty="0">
                <a:solidFill>
                  <a:schemeClr val="tx1"/>
                </a:solidFill>
                <a:effectLst/>
                <a:latin typeface="+mn-lt"/>
                <a:ea typeface="+mn-ea"/>
                <a:cs typeface="+mn-cs"/>
              </a:rPr>
              <a:t>Epstein, R. (2015). Do you have what it takes to help your team be creative? Harvard Business Review.  Retrieved from </a:t>
            </a:r>
            <a:r>
              <a:rPr lang="en-NZ" sz="1200" i="1" u="sng" kern="1200" dirty="0">
                <a:solidFill>
                  <a:schemeClr val="tx1"/>
                </a:solidFill>
                <a:effectLst/>
                <a:latin typeface="+mn-lt"/>
                <a:ea typeface="+mn-ea"/>
                <a:cs typeface="+mn-cs"/>
                <a:hlinkClick r:id="rId5"/>
              </a:rPr>
              <a:t>https://hbr.org/2015/12/do-you-have-what-it-takes-to-help-your-team-be-creative</a:t>
            </a:r>
            <a:endParaRPr lang="en-US" sz="1200" i="1"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NZ"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Having a diverse staff drives new market opportunities and grows business.</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171450" indent="-171450">
              <a:buFont typeface="Arial" charset="0"/>
              <a:buChar char="•"/>
            </a:pPr>
            <a:r>
              <a:rPr lang="en-US" sz="1200" kern="1200" dirty="0">
                <a:solidFill>
                  <a:schemeClr val="tx1"/>
                </a:solidFill>
                <a:effectLst/>
                <a:latin typeface="+mn-lt"/>
                <a:ea typeface="+mn-ea"/>
                <a:cs typeface="+mn-cs"/>
              </a:rPr>
              <a:t>Diverse employees understand the unmet needs in under-leveraged markets, and share that understanding with their teams.</a:t>
            </a:r>
            <a:r>
              <a:rPr lang="en-US" dirty="0">
                <a:effectLst/>
              </a:rPr>
              <a:t> </a:t>
            </a:r>
          </a:p>
          <a:p>
            <a:pPr marL="171450" indent="-171450">
              <a:buFont typeface="Arial" charset="0"/>
              <a:buChar char="•"/>
            </a:pPr>
            <a:endParaRPr lang="en-US" sz="1200" kern="1200" dirty="0">
              <a:solidFill>
                <a:schemeClr val="tx1"/>
              </a:solidFill>
              <a:effectLst/>
              <a:latin typeface="+mn-lt"/>
              <a:ea typeface="+mn-ea"/>
              <a:cs typeface="+mn-cs"/>
            </a:endParaRPr>
          </a:p>
          <a:p>
            <a:pPr marL="171450" indent="-171450">
              <a:buFont typeface="Arial" charset="0"/>
              <a:buChar char="•"/>
            </a:pPr>
            <a:r>
              <a:rPr lang="en-AU" sz="1200" kern="1200" dirty="0">
                <a:solidFill>
                  <a:schemeClr val="tx1"/>
                </a:solidFill>
                <a:effectLst/>
                <a:latin typeface="+mn-lt"/>
                <a:ea typeface="+mn-ea"/>
                <a:cs typeface="+mn-cs"/>
              </a:rPr>
              <a:t>“[I]</a:t>
            </a:r>
            <a:r>
              <a:rPr lang="en-US" sz="1200" kern="1200" dirty="0" err="1">
                <a:solidFill>
                  <a:schemeClr val="tx1"/>
                </a:solidFill>
                <a:effectLst/>
                <a:latin typeface="+mn-lt"/>
                <a:ea typeface="+mn-ea"/>
                <a:cs typeface="+mn-cs"/>
              </a:rPr>
              <a:t>nherently</a:t>
            </a:r>
            <a:r>
              <a:rPr lang="en-US" sz="1200" kern="1200" dirty="0">
                <a:solidFill>
                  <a:schemeClr val="tx1"/>
                </a:solidFill>
                <a:effectLst/>
                <a:latin typeface="+mn-lt"/>
                <a:ea typeface="+mn-ea"/>
                <a:cs typeface="+mn-cs"/>
              </a:rPr>
              <a:t> diverse contributors understand the unmet needs in under-leveraged markets. We’ve found that when at least one member of a team has traits in common with the end user, the entire team better understands that user. A team with a member who shares a client’s ethnicity is 152% likelier than another team to understand that client.” (p. 30)</a:t>
            </a:r>
            <a:r>
              <a:rPr lang="en-US" dirty="0">
                <a:effectLst/>
              </a:rPr>
              <a:t> </a:t>
            </a:r>
          </a:p>
          <a:p>
            <a:endParaRPr lang="en-US" sz="1200"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en-NZ" sz="1200" i="1" kern="1200" dirty="0">
                <a:solidFill>
                  <a:schemeClr val="tx1"/>
                </a:solidFill>
                <a:effectLst/>
                <a:latin typeface="+mn-lt"/>
                <a:ea typeface="+mn-ea"/>
                <a:cs typeface="+mn-cs"/>
              </a:rPr>
              <a:t>Hewlett, S., Marshall, M. &amp; </a:t>
            </a:r>
            <a:r>
              <a:rPr lang="en-NZ" sz="1200" i="1" kern="1200" dirty="0" err="1">
                <a:solidFill>
                  <a:schemeClr val="tx1"/>
                </a:solidFill>
                <a:effectLst/>
                <a:latin typeface="+mn-lt"/>
                <a:ea typeface="+mn-ea"/>
                <a:cs typeface="+mn-cs"/>
              </a:rPr>
              <a:t>Sherbin</a:t>
            </a:r>
            <a:r>
              <a:rPr lang="en-NZ" sz="1200" i="1" kern="1200" dirty="0">
                <a:solidFill>
                  <a:schemeClr val="tx1"/>
                </a:solidFill>
                <a:effectLst/>
                <a:latin typeface="+mn-lt"/>
                <a:ea typeface="+mn-ea"/>
                <a:cs typeface="+mn-cs"/>
              </a:rPr>
              <a:t>, L. (2013).  How diversity can drive innovation.  Harvard Business Review.  Retrieved from   </a:t>
            </a:r>
            <a:r>
              <a:rPr lang="en-NZ" sz="1200" i="1" u="sng" kern="1200" dirty="0">
                <a:solidFill>
                  <a:schemeClr val="tx1"/>
                </a:solidFill>
                <a:effectLst/>
                <a:latin typeface="+mn-lt"/>
                <a:ea typeface="+mn-ea"/>
                <a:cs typeface="+mn-cs"/>
                <a:hlinkClick r:id="rId6"/>
              </a:rPr>
              <a:t>https://hbr.org/2013/12/how-diversity-can-drive-innovation</a:t>
            </a:r>
            <a:endParaRPr lang="en-NZ" sz="1200" i="1" u="sng"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NZ" sz="1200" i="1" u="sng"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kern="1200" dirty="0">
                <a:solidFill>
                  <a:schemeClr val="tx1"/>
                </a:solidFill>
                <a:effectLst/>
                <a:latin typeface="+mn-lt"/>
                <a:ea typeface="+mn-ea"/>
                <a:cs typeface="+mn-cs"/>
              </a:rPr>
              <a:t>This may lead to the development of new businesses, as well as to growth in existing businesses, as diverse customers prefer and seek out employees who understand their needs and share their language and culture. [Different ways of operating can resonate across cultures too. The Māori approach of placing emphasis on trust, values, authenticity and long-term relationships resonates strongly with Asian cultures, and this and the emphasis on social and environmental concerns appeals to millennial customers.]</a:t>
            </a:r>
            <a:r>
              <a:rPr lang="en-US" dirty="0">
                <a:effectLst/>
              </a:rPr>
              <a:t> </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i="1" kern="1200" dirty="0">
              <a:solidFill>
                <a:schemeClr val="tx1"/>
              </a:solidFill>
              <a:effectLst/>
              <a:latin typeface="+mn-lt"/>
              <a:ea typeface="+mn-ea"/>
              <a:cs typeface="+mn-cs"/>
            </a:endParaRPr>
          </a:p>
          <a:p>
            <a:pPr marL="171450" indent="-171450">
              <a:buFont typeface="Arial" charset="0"/>
              <a:buChar char="•"/>
            </a:pPr>
            <a:r>
              <a:rPr lang="en-AU" sz="1200" kern="1200" dirty="0">
                <a:solidFill>
                  <a:schemeClr val="tx1"/>
                </a:solidFill>
                <a:effectLst/>
                <a:latin typeface="+mn-lt"/>
                <a:ea typeface="+mn-ea"/>
                <a:cs typeface="+mn-cs"/>
              </a:rPr>
              <a:t>“The services that the State Sector delivers affect all New Zealanders. A workforce that better reflects New Zealand’s diversity provides a ‘real’ perspective of what services meet a wide spectrum of needs. Disabled clients and their families/</a:t>
            </a:r>
            <a:r>
              <a:rPr lang="en-AU" sz="1200" kern="1200" dirty="0" err="1">
                <a:solidFill>
                  <a:schemeClr val="tx1"/>
                </a:solidFill>
                <a:effectLst/>
                <a:latin typeface="+mn-lt"/>
                <a:ea typeface="+mn-ea"/>
                <a:cs typeface="+mn-cs"/>
              </a:rPr>
              <a:t>whānau</a:t>
            </a:r>
            <a:r>
              <a:rPr lang="en-AU" sz="1200" kern="1200" dirty="0">
                <a:solidFill>
                  <a:schemeClr val="tx1"/>
                </a:solidFill>
                <a:effectLst/>
                <a:latin typeface="+mn-lt"/>
                <a:ea typeface="+mn-ea"/>
                <a:cs typeface="+mn-cs"/>
              </a:rPr>
              <a:t>, friends and colleagues want services that meet their needs. All clients prefer to deal with staff who genuinely understand their situation. </a:t>
            </a:r>
            <a:endParaRPr lang="en-US" sz="1200" kern="1200" dirty="0">
              <a:solidFill>
                <a:schemeClr val="tx1"/>
              </a:solidFill>
              <a:effectLst/>
              <a:latin typeface="+mn-lt"/>
              <a:ea typeface="+mn-ea"/>
              <a:cs typeface="+mn-cs"/>
            </a:endParaRPr>
          </a:p>
          <a:p>
            <a:pPr marL="171450" indent="-171450">
              <a:buFont typeface="Arial" charset="0"/>
              <a:buChar char="•"/>
            </a:pPr>
            <a:endParaRPr lang="en-US" sz="1200" kern="1200" dirty="0">
              <a:solidFill>
                <a:schemeClr val="tx1"/>
              </a:solidFill>
              <a:effectLst/>
              <a:latin typeface="+mn-lt"/>
              <a:ea typeface="+mn-ea"/>
              <a:cs typeface="+mn-cs"/>
            </a:endParaRPr>
          </a:p>
          <a:p>
            <a:pPr marL="171450" indent="-171450">
              <a:buFont typeface="Arial" charset="0"/>
              <a:buChar char="•"/>
            </a:pPr>
            <a:r>
              <a:rPr lang="en-AU" sz="1200" kern="1200" dirty="0">
                <a:solidFill>
                  <a:schemeClr val="tx1"/>
                </a:solidFill>
                <a:effectLst/>
                <a:latin typeface="+mn-lt"/>
                <a:ea typeface="+mn-ea"/>
                <a:cs typeface="+mn-cs"/>
              </a:rPr>
              <a:t>Employing disabled people will help your organisation to: understand their customers, mirror the community, build positive relationships with clients, respond appropriately to disabled clients’ needs, and design and deliver appropriate services for all clients” (State Services Commission, 2016, p. 2).</a:t>
            </a:r>
            <a:r>
              <a:rPr lang="en-US" dirty="0">
                <a:effectLst/>
              </a:rPr>
              <a:t> </a:t>
            </a:r>
          </a:p>
          <a:p>
            <a:pPr marL="171450" indent="-171450">
              <a:buFont typeface="Arial" charset="0"/>
              <a:buChar char="•"/>
            </a:pPr>
            <a:endParaRPr lang="en-US" sz="1200" kern="1200" dirty="0">
              <a:solidFill>
                <a:schemeClr val="tx1"/>
              </a:solidFill>
              <a:effectLst/>
              <a:latin typeface="+mn-lt"/>
              <a:ea typeface="+mn-ea"/>
              <a:cs typeface="+mn-cs"/>
            </a:endParaRPr>
          </a:p>
          <a:p>
            <a:pPr lvl="1"/>
            <a:r>
              <a:rPr lang="en-AU" sz="1200" i="1" kern="1200" dirty="0">
                <a:solidFill>
                  <a:schemeClr val="tx1"/>
                </a:solidFill>
                <a:effectLst/>
                <a:latin typeface="+mn-lt"/>
                <a:ea typeface="+mn-ea"/>
                <a:cs typeface="+mn-cs"/>
              </a:rPr>
              <a:t>State Services Commission (2016.   The business case for employing disabled people.  Retrieved from  </a:t>
            </a:r>
            <a:r>
              <a:rPr lang="en-AU" sz="1200" i="1" u="sng" kern="1200" dirty="0">
                <a:solidFill>
                  <a:schemeClr val="tx1"/>
                </a:solidFill>
                <a:effectLst/>
                <a:latin typeface="+mn-lt"/>
                <a:ea typeface="+mn-ea"/>
                <a:cs typeface="+mn-cs"/>
                <a:hlinkClick r:id="rId7"/>
              </a:rPr>
              <a:t>http://www.ssc.govt.nz/lead-business-case</a:t>
            </a:r>
            <a:endParaRPr lang="en-AU" sz="1200" i="1" u="sng" kern="1200" dirty="0">
              <a:solidFill>
                <a:schemeClr val="tx1"/>
              </a:solidFill>
              <a:effectLst/>
              <a:latin typeface="+mn-lt"/>
              <a:ea typeface="+mn-ea"/>
              <a:cs typeface="+mn-cs"/>
            </a:endParaRPr>
          </a:p>
          <a:p>
            <a:pPr lvl="1"/>
            <a:endParaRPr lang="en-AU" sz="1200" i="1" u="sng" kern="1200" dirty="0">
              <a:solidFill>
                <a:schemeClr val="tx1"/>
              </a:solidFill>
              <a:effectLst/>
              <a:latin typeface="+mn-lt"/>
              <a:ea typeface="+mn-ea"/>
              <a:cs typeface="+mn-cs"/>
            </a:endParaRPr>
          </a:p>
          <a:p>
            <a:pPr marL="171450" indent="-171450">
              <a:buFont typeface="Arial" charset="0"/>
              <a:buChar char="•"/>
            </a:pPr>
            <a:r>
              <a:rPr lang="en-US" sz="1200" kern="1200" dirty="0">
                <a:solidFill>
                  <a:schemeClr val="tx1"/>
                </a:solidFill>
                <a:effectLst/>
                <a:latin typeface="+mn-lt"/>
                <a:ea typeface="+mn-ea"/>
                <a:cs typeface="+mn-cs"/>
              </a:rPr>
              <a:t>“Diverse employees can bring benefits to businesses, including access to a wider, diverse customer base – Diverse employees share the same language, culture and values as diverse customers, and are therefore more capable of interacting with those customers. Diverse customers, in turn, may prefer dealing with those like them due to familiarity and greater ease of being understood” (p.82)</a:t>
            </a:r>
            <a:endParaRPr lang="en-US" sz="1800" kern="1200" dirty="0">
              <a:solidFill>
                <a:schemeClr val="tx1"/>
              </a:solidFill>
              <a:effectLst/>
              <a:latin typeface="+mn-lt"/>
              <a:ea typeface="+mn-ea"/>
              <a:cs typeface="+mn-cs"/>
            </a:endParaRPr>
          </a:p>
          <a:p>
            <a:pPr marL="171450" indent="-171450">
              <a:buFont typeface="Arial" charset="0"/>
              <a:buChar char="•"/>
            </a:pPr>
            <a:endParaRPr lang="en-US" sz="1800" kern="1200" dirty="0">
              <a:solidFill>
                <a:schemeClr val="tx1"/>
              </a:solidFill>
              <a:effectLst/>
              <a:latin typeface="+mn-lt"/>
              <a:ea typeface="+mn-ea"/>
              <a:cs typeface="+mn-cs"/>
            </a:endParaRPr>
          </a:p>
          <a:p>
            <a:pPr marL="171450" indent="-171450">
              <a:buFont typeface="Arial" charset="0"/>
              <a:buChar char="•"/>
            </a:pPr>
            <a:r>
              <a:rPr lang="en-US" sz="1200" kern="1200" dirty="0">
                <a:solidFill>
                  <a:schemeClr val="tx1"/>
                </a:solidFill>
                <a:effectLst/>
                <a:latin typeface="+mn-lt"/>
                <a:ea typeface="+mn-ea"/>
                <a:cs typeface="+mn-cs"/>
              </a:rPr>
              <a:t>“Diverse employees have different cultural and language skill sets, perspectives and ideas (particularly those from the skilled migrant and entrepreneurial categories), which may help grow or seed new business” (p.82)</a:t>
            </a:r>
            <a:r>
              <a:rPr lang="en-US" dirty="0">
                <a:effectLst/>
              </a:rPr>
              <a:t> </a:t>
            </a:r>
          </a:p>
          <a:p>
            <a:pPr marL="171450" indent="-171450">
              <a:buFont typeface="Arial" charset="0"/>
              <a:buChar char="•"/>
            </a:pPr>
            <a:endParaRPr lang="en-US" sz="2000" i="1"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200" i="1" kern="1200" dirty="0">
                <a:solidFill>
                  <a:schemeClr val="tx1"/>
                </a:solidFill>
                <a:effectLst/>
                <a:latin typeface="+mn-lt"/>
                <a:ea typeface="+mn-ea"/>
                <a:cs typeface="+mn-cs"/>
              </a:rPr>
              <a:t>Chen, M. (2015) Superdiversity </a:t>
            </a:r>
            <a:r>
              <a:rPr lang="en-US" sz="1200" i="1" kern="1200" dirty="0" err="1">
                <a:solidFill>
                  <a:schemeClr val="tx1"/>
                </a:solidFill>
                <a:effectLst/>
                <a:latin typeface="+mn-lt"/>
                <a:ea typeface="+mn-ea"/>
                <a:cs typeface="+mn-cs"/>
              </a:rPr>
              <a:t>Stocktake</a:t>
            </a:r>
            <a:r>
              <a:rPr lang="en-US" sz="1200" i="1" kern="1200" dirty="0">
                <a:solidFill>
                  <a:schemeClr val="tx1"/>
                </a:solidFill>
                <a:effectLst/>
                <a:latin typeface="+mn-lt"/>
                <a:ea typeface="+mn-ea"/>
                <a:cs typeface="+mn-cs"/>
              </a:rPr>
              <a:t>. Retrieved from </a:t>
            </a:r>
            <a:r>
              <a:rPr lang="en-US" sz="1200" i="1" u="sng" kern="1200" dirty="0">
                <a:solidFill>
                  <a:schemeClr val="tx1"/>
                </a:solidFill>
                <a:effectLst/>
                <a:latin typeface="+mn-lt"/>
                <a:ea typeface="+mn-ea"/>
                <a:cs typeface="+mn-cs"/>
                <a:hlinkClick r:id="rId8" invalidUrl="http://www.superdiversity.org/pdf/Superdiversity Stocktake - Implications of Superdiversity for Business.pdf"/>
              </a:rPr>
              <a:t>http://www.superdiversity.org/pdf/Superdiversity%20Stocktake%20-%20Implications%20of%20Superdiversity%20for%20Business.pdf</a:t>
            </a:r>
            <a:endParaRPr lang="en-US" sz="1200" i="1" u="sng"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US" sz="1200" i="1" u="sng"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kern="1200" dirty="0">
                <a:solidFill>
                  <a:schemeClr val="tx1"/>
                </a:solidFill>
                <a:effectLst/>
                <a:latin typeface="+mn-lt"/>
                <a:ea typeface="+mn-ea"/>
                <a:cs typeface="+mn-cs"/>
              </a:rPr>
              <a:t>“One theme to emerge was that the future has to be underpinned by having the courage to simply 'be Māori'. This means being connected to our values and to each other, our whenua, our culture, the world and our history… Trust, values and authenticity are significant drivers in relationships and business decisions. We have heard countless examples of Māori being actively sought out as business partners on this basis. Furthermore, there is a much higher level of social and environmental consciousness globally among the younger generation, future customers and financial decision-makers.  A sense of curiosity and desire to understand constituencies more closely – whether from a tribal membership or customer perspective – are critical in helping to shape and evolve services and products that will meet ever-changing needs” (KPMG New Zealand, 2016, p.21)</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kern="1200" dirty="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i="1" kern="1200" dirty="0">
                <a:solidFill>
                  <a:schemeClr val="tx1"/>
                </a:solidFill>
                <a:effectLst/>
                <a:latin typeface="+mn-lt"/>
                <a:ea typeface="+mn-ea"/>
                <a:cs typeface="+mn-cs"/>
              </a:rPr>
              <a:t>KPMG New Zealand. (2016) </a:t>
            </a:r>
            <a:r>
              <a:rPr lang="en-US" sz="1200" i="1" kern="1200" dirty="0" err="1">
                <a:solidFill>
                  <a:schemeClr val="tx1"/>
                </a:solidFill>
                <a:effectLst/>
                <a:latin typeface="+mn-lt"/>
                <a:ea typeface="+mn-ea"/>
                <a:cs typeface="+mn-cs"/>
              </a:rPr>
              <a:t>Māui</a:t>
            </a:r>
            <a:r>
              <a:rPr lang="en-US" sz="1200" i="1" kern="1200" dirty="0">
                <a:solidFill>
                  <a:schemeClr val="tx1"/>
                </a:solidFill>
                <a:effectLst/>
                <a:latin typeface="+mn-lt"/>
                <a:ea typeface="+mn-ea"/>
                <a:cs typeface="+mn-cs"/>
              </a:rPr>
              <a:t> Rau: Adapting in a changing world. Retrieved from:  </a:t>
            </a:r>
            <a:r>
              <a:rPr lang="en-US" sz="1200" i="1" u="sng" kern="1200" dirty="0">
                <a:solidFill>
                  <a:schemeClr val="tx1"/>
                </a:solidFill>
                <a:effectLst/>
                <a:latin typeface="+mn-lt"/>
                <a:ea typeface="+mn-ea"/>
                <a:cs typeface="+mn-cs"/>
                <a:hlinkClick r:id="rId9"/>
              </a:rPr>
              <a:t>https://home.kpmg.com/nz/en/home/insights/2016/05/maui-rau-adapting-in-a-changing-world.html</a:t>
            </a:r>
            <a:endParaRPr lang="en-US" sz="1200" i="1" u="sng" kern="1200" dirty="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i="1" u="sng" kern="1200" dirty="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i="1"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US" sz="1200" i="1" kern="1200" dirty="0">
              <a:solidFill>
                <a:schemeClr val="tx1"/>
              </a:solidFill>
              <a:effectLst/>
              <a:latin typeface="+mn-lt"/>
              <a:ea typeface="+mn-ea"/>
              <a:cs typeface="+mn-cs"/>
            </a:endParaRPr>
          </a:p>
          <a:p>
            <a:pPr marL="171450" indent="-171450">
              <a:buFont typeface="Arial" charset="0"/>
              <a:buChar char="•"/>
            </a:pPr>
            <a:endParaRPr lang="en-US" sz="2000" i="1"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171450" indent="-171450">
              <a:buFont typeface="Arial" charset="0"/>
              <a:buChar char="•"/>
            </a:pPr>
            <a:endParaRPr lang="en-AU" sz="1200" kern="1200" dirty="0">
              <a:solidFill>
                <a:schemeClr val="tx1"/>
              </a:solidFill>
              <a:effectLst/>
              <a:latin typeface="+mn-lt"/>
              <a:ea typeface="+mn-ea"/>
              <a:cs typeface="+mn-cs"/>
            </a:endParaRPr>
          </a:p>
          <a:p>
            <a:pPr marL="171450" indent="-171450">
              <a:buFont typeface="Arial" charset="0"/>
              <a:buChar char="•"/>
            </a:pPr>
            <a:endParaRPr lang="en-AU" sz="1200" i="1" kern="1200" dirty="0">
              <a:solidFill>
                <a:schemeClr val="tx1"/>
              </a:solidFill>
              <a:effectLst/>
              <a:latin typeface="+mn-lt"/>
              <a:ea typeface="+mn-ea"/>
              <a:cs typeface="+mn-cs"/>
            </a:endParaRPr>
          </a:p>
          <a:p>
            <a:pPr marL="171450" indent="-171450">
              <a:buFont typeface="Arial" charset="0"/>
              <a:buChar char="•"/>
            </a:pPr>
            <a:endParaRPr lang="en-US" sz="1200" i="1"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solidFill>
                <a:srgbClr val="D75527"/>
              </a:solidFill>
              <a:latin typeface="Karla"/>
              <a:cs typeface="Karla"/>
            </a:endParaRPr>
          </a:p>
          <a:p>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3750D0BE-F7F6-1447-A601-E4BB834053B6}" type="slidenum">
              <a:rPr lang="en-US" smtClean="0"/>
              <a:t>9</a:t>
            </a:fld>
            <a:endParaRPr lang="en-US"/>
          </a:p>
        </p:txBody>
      </p:sp>
    </p:spTree>
    <p:extLst>
      <p:ext uri="{BB962C8B-B14F-4D97-AF65-F5344CB8AC3E}">
        <p14:creationId xmlns:p14="http://schemas.microsoft.com/office/powerpoint/2010/main" val="3787140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The millennial generation, and particularly female </a:t>
            </a:r>
            <a:r>
              <a:rPr lang="en-US" sz="1200" b="1" kern="1200" dirty="0" err="1">
                <a:solidFill>
                  <a:schemeClr val="tx1"/>
                </a:solidFill>
                <a:effectLst/>
                <a:latin typeface="+mn-lt"/>
                <a:ea typeface="+mn-ea"/>
                <a:cs typeface="+mn-cs"/>
              </a:rPr>
              <a:t>millenials</a:t>
            </a:r>
            <a:r>
              <a:rPr lang="en-US" sz="1200" b="1" kern="1200" dirty="0">
                <a:solidFill>
                  <a:schemeClr val="tx1"/>
                </a:solidFill>
                <a:effectLst/>
                <a:latin typeface="+mn-lt"/>
                <a:ea typeface="+mn-ea"/>
                <a:cs typeface="+mn-cs"/>
              </a:rPr>
              <a:t>, seeks out employers with a strong record on equality and diversity.</a:t>
            </a:r>
            <a:r>
              <a:rPr lang="en-US" b="1" dirty="0">
                <a:effectLst/>
              </a:rPr>
              <a:t> </a:t>
            </a:r>
          </a:p>
          <a:p>
            <a:endParaRPr lang="en-US" b="1" dirty="0">
              <a:effectLst/>
            </a:endParaRPr>
          </a:p>
          <a:p>
            <a:pPr marL="171450" indent="-171450">
              <a:buFont typeface="Arial" charset="0"/>
              <a:buChar char="•"/>
            </a:pPr>
            <a:r>
              <a:rPr lang="en-US" sz="1200" kern="1200" dirty="0">
                <a:solidFill>
                  <a:schemeClr val="tx1"/>
                </a:solidFill>
                <a:effectLst/>
                <a:latin typeface="+mn-lt"/>
                <a:ea typeface="+mn-ea"/>
                <a:cs typeface="+mn-cs"/>
              </a:rPr>
              <a:t>“The millennial generation seeks out employers with a strong record on equality and diversity. In particular, this is important to the female millennial, with 86% identifying an employer’s policy on diversity, equality and workforce inclusion as important when deciding whether or not to work for an employer…However, their expectations are not always met in practice: 71% of female millennials agree that while </a:t>
            </a:r>
            <a:r>
              <a:rPr lang="en-US" sz="1200" kern="1200" dirty="0" err="1">
                <a:solidFill>
                  <a:schemeClr val="tx1"/>
                </a:solidFill>
                <a:effectLst/>
                <a:latin typeface="+mn-lt"/>
                <a:ea typeface="+mn-ea"/>
                <a:cs typeface="+mn-cs"/>
              </a:rPr>
              <a:t>organisations</a:t>
            </a:r>
            <a:r>
              <a:rPr lang="en-US" sz="1200" kern="1200" dirty="0">
                <a:solidFill>
                  <a:schemeClr val="tx1"/>
                </a:solidFill>
                <a:effectLst/>
                <a:latin typeface="+mn-lt"/>
                <a:ea typeface="+mn-ea"/>
                <a:cs typeface="+mn-cs"/>
              </a:rPr>
              <a:t> talk about diversity, they don’t feel opportunities are really equal for all” (PWC, 2015, p. 8).</a:t>
            </a:r>
            <a:r>
              <a:rPr lang="en-US" dirty="0">
                <a:effectLst/>
              </a:rPr>
              <a:t> </a:t>
            </a:r>
          </a:p>
          <a:p>
            <a:pPr marL="171450" indent="-171450">
              <a:buFont typeface="Arial" charset="0"/>
              <a:buChar char="•"/>
            </a:pPr>
            <a:endParaRPr lang="en-US" b="1" dirty="0">
              <a:effectLst/>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r>
              <a:rPr lang="en-US" sz="1200" i="1" kern="1200" dirty="0">
                <a:solidFill>
                  <a:schemeClr val="tx1"/>
                </a:solidFill>
                <a:effectLst/>
                <a:latin typeface="+mn-lt"/>
                <a:ea typeface="+mn-ea"/>
                <a:cs typeface="+mn-cs"/>
              </a:rPr>
              <a:t>PWC. (2015). The female millennial A new era of talent.  Retrieved from </a:t>
            </a:r>
            <a:r>
              <a:rPr lang="en-US" sz="1200" i="1" u="sng" kern="1200" dirty="0">
                <a:solidFill>
                  <a:schemeClr val="tx1"/>
                </a:solidFill>
                <a:effectLst/>
                <a:latin typeface="+mn-lt"/>
                <a:ea typeface="+mn-ea"/>
                <a:cs typeface="+mn-cs"/>
                <a:hlinkClick r:id="rId3"/>
              </a:rPr>
              <a:t>http://www.pwc.com/jg/en/publications/the-female-millennial_a-new-era-of-talent.pdf</a:t>
            </a:r>
            <a:endParaRPr lang="en-US" sz="1200" i="1" u="sng" kern="1200" dirty="0">
              <a:solidFill>
                <a:schemeClr val="tx1"/>
              </a:solidFill>
              <a:effectLst/>
              <a:latin typeface="+mn-lt"/>
              <a:ea typeface="+mn-ea"/>
              <a:cs typeface="+mn-cs"/>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US" sz="1200" b="0" i="1"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b="1" dirty="0">
                <a:solidFill>
                  <a:srgbClr val="1C4052"/>
                </a:solidFill>
              </a:rPr>
              <a:t>When an employee perceives their cultural beliefs are included in a workplace,</a:t>
            </a:r>
            <a:r>
              <a:rPr lang="en-US" b="1" dirty="0">
                <a:solidFill>
                  <a:srgbClr val="3097AB"/>
                </a:solidFill>
              </a:rPr>
              <a:t> </a:t>
            </a:r>
            <a:r>
              <a:rPr lang="en-US" b="1" dirty="0">
                <a:solidFill>
                  <a:srgbClr val="D75527"/>
                </a:solidFill>
              </a:rPr>
              <a:t>it benefits job outcomes, career satisfaction, </a:t>
            </a:r>
            <a:r>
              <a:rPr lang="en-US" b="1" dirty="0" err="1">
                <a:solidFill>
                  <a:srgbClr val="D75527"/>
                </a:solidFill>
              </a:rPr>
              <a:t>organisation</a:t>
            </a:r>
            <a:r>
              <a:rPr lang="en-US" b="1" dirty="0">
                <a:solidFill>
                  <a:srgbClr val="D75527"/>
                </a:solidFill>
              </a:rPr>
              <a:t> commitment and retention</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b="1" dirty="0">
              <a:solidFill>
                <a:srgbClr val="D75527"/>
              </a:solidFill>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b="0" kern="1200" dirty="0">
                <a:solidFill>
                  <a:schemeClr val="tx1"/>
                </a:solidFill>
                <a:effectLst/>
                <a:latin typeface="+mn-lt"/>
                <a:ea typeface="+mn-ea"/>
                <a:cs typeface="+mn-cs"/>
              </a:rPr>
              <a:t>“Research on inclusion is in its infancy despite the paradigm shift away from diversity management. The present study developed and tested a new measure of inclusion based on Perceived Organizational Support (POS). This new measure, Perceived Cultural Inclusion (PCI), was tested on two distinct ethnic groups within New Zealand: (1) 345 Māori, the indigenous people of New Zealand, and (2) 144 New Zealand Europeans. Structural equation modeling revealed that PCI and POS were distinct constructs. PCI and POS were both positively related to job satisfaction and organizational commitment; while only PCI was positively related to career satisfaction and only POS was negatively related to turnover intentions. [Candice – does this mean that this study found that a low PCI does not influence turnover intentions? Would seem odd?] Both samples produced similar results, supporting the notion that support for cultural values is important for all employees, not just the ethnic minority. Overall, this study finds that job outcomes will benefit when an employee perceives their cultural beliefs to be included in the workplace” (</a:t>
            </a:r>
            <a:r>
              <a:rPr lang="en-US" sz="1200" b="0" kern="1200" dirty="0" err="1">
                <a:solidFill>
                  <a:schemeClr val="tx1"/>
                </a:solidFill>
                <a:effectLst/>
                <a:latin typeface="+mn-lt"/>
                <a:ea typeface="+mn-ea"/>
                <a:cs typeface="+mn-cs"/>
              </a:rPr>
              <a:t>Haar</a:t>
            </a:r>
            <a:r>
              <a:rPr lang="en-US" sz="1200" b="0" kern="1200" dirty="0">
                <a:solidFill>
                  <a:schemeClr val="tx1"/>
                </a:solidFill>
                <a:effectLst/>
                <a:latin typeface="+mn-lt"/>
                <a:ea typeface="+mn-ea"/>
                <a:cs typeface="+mn-cs"/>
              </a:rPr>
              <a:t> &amp; Brougham, in press, p.1).</a:t>
            </a:r>
            <a:r>
              <a:rPr lang="en-US" b="0" dirty="0">
                <a:effectLst/>
              </a:rPr>
              <a:t> </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b="0" dirty="0">
              <a:effectLst/>
            </a:endParaRPr>
          </a:p>
          <a:p>
            <a:pPr lvl="1"/>
            <a:r>
              <a:rPr lang="en-US" sz="1200" i="1" kern="1200" dirty="0" err="1">
                <a:solidFill>
                  <a:schemeClr val="tx1"/>
                </a:solidFill>
                <a:effectLst/>
                <a:latin typeface="+mn-lt"/>
                <a:ea typeface="+mn-ea"/>
                <a:cs typeface="+mn-cs"/>
              </a:rPr>
              <a:t>Haar</a:t>
            </a:r>
            <a:r>
              <a:rPr lang="en-US" sz="1200" i="1" kern="1200" dirty="0">
                <a:solidFill>
                  <a:schemeClr val="tx1"/>
                </a:solidFill>
                <a:effectLst/>
                <a:latin typeface="+mn-lt"/>
                <a:ea typeface="+mn-ea"/>
                <a:cs typeface="+mn-cs"/>
              </a:rPr>
              <a:t>, J., &amp; Brougham, D. (In Press). Developing a measure of Perceived Cultural Inclusion: A study of job outcomes on indigenous and majority employees. International Journal of Human Resource Management.</a:t>
            </a:r>
          </a:p>
          <a:p>
            <a:pPr lvl="1"/>
            <a:endParaRPr lang="en-US" sz="120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D75527"/>
                </a:solidFill>
              </a:rPr>
              <a:t>Employers need to be able to retain talent</a:t>
            </a:r>
            <a:r>
              <a:rPr lang="en-US" b="1" dirty="0">
                <a:solidFill>
                  <a:srgbClr val="1C4052"/>
                </a:solidFill>
              </a:rPr>
              <a:t>, particularly in areas of current and projected skills shortage. This may require increased flexibility to meet the needs of a more diverse workforce; including a wider generational gap, greater gender balance, and people from different cultures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solidFill>
                <a:srgbClr val="1C4052"/>
              </a:solidFill>
            </a:endParaRPr>
          </a:p>
          <a:p>
            <a:r>
              <a:rPr lang="en-NZ" sz="1200" kern="1200" dirty="0">
                <a:solidFill>
                  <a:schemeClr val="tx1"/>
                </a:solidFill>
                <a:effectLst/>
                <a:latin typeface="+mn-lt"/>
                <a:ea typeface="+mn-ea"/>
                <a:cs typeface="+mn-cs"/>
              </a:rPr>
              <a:t>“As at June 2014, 22% of workers in New Zealand were aged 55 years or over. Government figures predict that this proportion will rise to 25% by 2020, with many likely to remain working beyond 65. Indeed, the proportion of the labour force aged 65 or over (currently 5%) is expected to increase to 13% by 2036” (</a:t>
            </a:r>
            <a:r>
              <a:rPr lang="en-US" sz="1200" kern="1200" dirty="0">
                <a:solidFill>
                  <a:schemeClr val="tx1"/>
                </a:solidFill>
                <a:effectLst/>
                <a:latin typeface="+mn-lt"/>
                <a:ea typeface="+mn-ea"/>
                <a:cs typeface="+mn-cs"/>
              </a:rPr>
              <a:t>McLeod &amp; Bentley, 2015, </a:t>
            </a:r>
            <a:r>
              <a:rPr lang="en-NZ" sz="1200" kern="1200" dirty="0">
                <a:solidFill>
                  <a:schemeClr val="tx1"/>
                </a:solidFill>
                <a:effectLst/>
                <a:latin typeface="+mn-lt"/>
                <a:ea typeface="+mn-ea"/>
                <a:cs typeface="+mn-cs"/>
              </a:rPr>
              <a:t>p.1)</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Preparedness of New Zealand organisations</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26% of respondents believed that their organisation was not currently well prepared to adapt to an ageing workforce effectively</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22% of respondents suggested that their organisation will not be prepared to effectively engage an ageing workforce within the next two years</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23% of respondents were concerned that senior management did not fully appreciate the likely impact of demographic change on their organisation</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The potential impact of an ageing workforce for New Zealand organisations</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45% of respondents reported that their organisation faced a shortage of highly experienced or skilled workers</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45% of respondents believed that an ageing workforce will strongly impact their industry sector over the next 5 years</a:t>
            </a:r>
            <a:endParaRPr lang="en-US" sz="1200" kern="1200" dirty="0">
              <a:solidFill>
                <a:schemeClr val="tx1"/>
              </a:solidFill>
              <a:effectLst/>
              <a:latin typeface="+mn-lt"/>
              <a:ea typeface="+mn-ea"/>
              <a:cs typeface="+mn-cs"/>
            </a:endParaRPr>
          </a:p>
          <a:p>
            <a:r>
              <a:rPr lang="en-NZ" sz="1200" kern="1200" dirty="0">
                <a:solidFill>
                  <a:schemeClr val="tx1"/>
                </a:solidFill>
                <a:effectLst/>
                <a:latin typeface="+mn-lt"/>
                <a:ea typeface="+mn-ea"/>
                <a:cs typeface="+mn-cs"/>
              </a:rPr>
              <a:t>• 44% of respondents believed that an ageing workforce will strongly impact their organisation over the next 5 years” (</a:t>
            </a:r>
            <a:r>
              <a:rPr lang="en-US" sz="1200" kern="1200" dirty="0">
                <a:solidFill>
                  <a:schemeClr val="tx1"/>
                </a:solidFill>
                <a:effectLst/>
                <a:latin typeface="+mn-lt"/>
                <a:ea typeface="+mn-ea"/>
                <a:cs typeface="+mn-cs"/>
              </a:rPr>
              <a:t> McLeod &amp; Bentley, 2015, </a:t>
            </a:r>
            <a:r>
              <a:rPr lang="en-NZ" sz="1200" kern="1200" dirty="0">
                <a:solidFill>
                  <a:schemeClr val="tx1"/>
                </a:solidFill>
                <a:effectLst/>
                <a:latin typeface="+mn-lt"/>
                <a:ea typeface="+mn-ea"/>
                <a:cs typeface="+mn-cs"/>
              </a:rPr>
              <a:t>p.2)</a:t>
            </a:r>
          </a:p>
          <a:p>
            <a:endParaRPr lang="en-NZ" sz="1200" kern="1200" dirty="0">
              <a:solidFill>
                <a:schemeClr val="tx1"/>
              </a:solidFill>
              <a:effectLst/>
              <a:latin typeface="+mn-lt"/>
              <a:ea typeface="+mn-ea"/>
              <a:cs typeface="+mn-cs"/>
            </a:endParaRPr>
          </a:p>
          <a:p>
            <a:pPr lvl="1"/>
            <a:r>
              <a:rPr lang="en-AU" sz="1200" i="1" kern="1200" dirty="0">
                <a:solidFill>
                  <a:schemeClr val="tx1"/>
                </a:solidFill>
                <a:effectLst/>
                <a:latin typeface="+mn-lt"/>
                <a:ea typeface="+mn-ea"/>
                <a:cs typeface="+mn-cs"/>
              </a:rPr>
              <a:t>McLeod, L. &amp; Bentley, T. (2015) Managing an ageing workforce. Retrieved from </a:t>
            </a:r>
            <a:r>
              <a:rPr lang="en-AU" sz="1200" i="1" u="sng" kern="1200" dirty="0">
                <a:solidFill>
                  <a:schemeClr val="tx1"/>
                </a:solidFill>
                <a:effectLst/>
                <a:latin typeface="+mn-lt"/>
                <a:ea typeface="+mn-ea"/>
                <a:cs typeface="+mn-cs"/>
                <a:hlinkClick r:id="rId4"/>
              </a:rPr>
              <a:t>https://diversityworksnz.org.nz/wp-content/uploads/2016/03/Managing-an-Aging-Workforce-2015.pdf</a:t>
            </a:r>
            <a:endParaRPr lang="en-AU" sz="1200" i="1" u="sng" kern="1200" dirty="0">
              <a:solidFill>
                <a:schemeClr val="tx1"/>
              </a:solidFill>
              <a:effectLst/>
              <a:latin typeface="+mn-lt"/>
              <a:ea typeface="+mn-ea"/>
              <a:cs typeface="+mn-cs"/>
            </a:endParaRPr>
          </a:p>
          <a:p>
            <a:pPr lvl="1"/>
            <a:endParaRPr lang="en-AU" sz="1200" i="1" u="sng" kern="1200" dirty="0">
              <a:solidFill>
                <a:schemeClr val="tx1"/>
              </a:solidFill>
              <a:effectLst/>
              <a:latin typeface="+mn-lt"/>
              <a:ea typeface="+mn-ea"/>
              <a:cs typeface="+mn-cs"/>
            </a:endParaRPr>
          </a:p>
          <a:p>
            <a:pPr lvl="1"/>
            <a:endParaRPr lang="en-US" sz="1200" i="1"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solidFill>
                <a:srgbClr val="1C405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solidFill>
                <a:srgbClr val="1C4052"/>
              </a:solidFill>
              <a:latin typeface="Karla"/>
              <a:cs typeface="Karl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solidFill>
                <a:srgbClr val="1C4052"/>
              </a:solidFill>
              <a:latin typeface="Karla"/>
              <a:cs typeface="Karla"/>
            </a:endParaRPr>
          </a:p>
          <a:p>
            <a:pPr lvl="1"/>
            <a:endParaRPr lang="en-US" sz="1200" i="1" kern="1200" dirty="0">
              <a:solidFill>
                <a:schemeClr val="tx1"/>
              </a:solidFill>
              <a:effectLst/>
              <a:latin typeface="+mn-lt"/>
              <a:ea typeface="+mn-ea"/>
              <a:cs typeface="+mn-cs"/>
            </a:endParaRPr>
          </a:p>
          <a:p>
            <a:pPr lvl="1"/>
            <a:endParaRPr lang="en-US" sz="1200" i="1" kern="1200" dirty="0">
              <a:solidFill>
                <a:schemeClr val="tx1"/>
              </a:solidFill>
              <a:effectLst/>
              <a:latin typeface="+mn-lt"/>
              <a:ea typeface="+mn-ea"/>
              <a:cs typeface="+mn-cs"/>
            </a:endParaRPr>
          </a:p>
          <a:p>
            <a:pPr lvl="1"/>
            <a:endParaRPr lang="en-US" sz="1200" i="1"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b="0" dirty="0">
              <a:effectLst/>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b="0" dirty="0">
              <a:solidFill>
                <a:srgbClr val="D75527"/>
              </a:solidFill>
              <a:effectLst/>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b="0" dirty="0">
              <a:solidFill>
                <a:srgbClr val="D75527"/>
              </a:solidFill>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b="1" dirty="0">
              <a:solidFill>
                <a:srgbClr val="D75527"/>
              </a:solidFill>
              <a:latin typeface="Karla"/>
              <a:cs typeface="Karla"/>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b="1" dirty="0">
              <a:solidFill>
                <a:srgbClr val="D75527"/>
              </a:solidFill>
              <a:latin typeface="Karla"/>
              <a:cs typeface="Karla"/>
            </a:endParaRPr>
          </a:p>
          <a:p>
            <a:pPr marL="457200" marR="0" lvl="1" indent="0" algn="l" defTabSz="914400" rtl="0" eaLnBrk="1" fontAlgn="auto" latinLnBrk="0" hangingPunct="1">
              <a:lnSpc>
                <a:spcPct val="100000"/>
              </a:lnSpc>
              <a:spcBef>
                <a:spcPts val="0"/>
              </a:spcBef>
              <a:spcAft>
                <a:spcPts val="0"/>
              </a:spcAft>
              <a:buClrTx/>
              <a:buSzTx/>
              <a:buFont typeface="Arial" charset="0"/>
              <a:buNone/>
              <a:tabLst/>
              <a:defRPr/>
            </a:pPr>
            <a:endParaRPr lang="en-US" sz="1200" i="1" kern="1200" dirty="0">
              <a:solidFill>
                <a:schemeClr val="tx1"/>
              </a:solidFill>
              <a:effectLst/>
              <a:latin typeface="+mn-lt"/>
              <a:ea typeface="+mn-ea"/>
              <a:cs typeface="+mn-cs"/>
            </a:endParaRPr>
          </a:p>
          <a:p>
            <a:pPr marL="171450" indent="-171450">
              <a:buFont typeface="Arial" charset="0"/>
              <a:buChar char="•"/>
            </a:pPr>
            <a:endParaRPr lang="en-US" b="1" dirty="0"/>
          </a:p>
          <a:p>
            <a:endParaRPr lang="en-US" dirty="0"/>
          </a:p>
        </p:txBody>
      </p:sp>
      <p:sp>
        <p:nvSpPr>
          <p:cNvPr id="4" name="Slide Number Placeholder 3"/>
          <p:cNvSpPr>
            <a:spLocks noGrp="1"/>
          </p:cNvSpPr>
          <p:nvPr>
            <p:ph type="sldNum" sz="quarter" idx="10"/>
          </p:nvPr>
        </p:nvSpPr>
        <p:spPr/>
        <p:txBody>
          <a:bodyPr/>
          <a:lstStyle/>
          <a:p>
            <a:fld id="{3750D0BE-F7F6-1447-A601-E4BB834053B6}" type="slidenum">
              <a:rPr lang="en-US" smtClean="0"/>
              <a:t>10</a:t>
            </a:fld>
            <a:endParaRPr lang="en-US"/>
          </a:p>
        </p:txBody>
      </p:sp>
    </p:spTree>
    <p:extLst>
      <p:ext uri="{BB962C8B-B14F-4D97-AF65-F5344CB8AC3E}">
        <p14:creationId xmlns:p14="http://schemas.microsoft.com/office/powerpoint/2010/main" val="2975917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10000"/>
              </a:lnSpc>
            </a:pPr>
            <a:r>
              <a:rPr lang="en-US" sz="1200" b="1" dirty="0">
                <a:solidFill>
                  <a:srgbClr val="1C4052"/>
                </a:solidFill>
              </a:rPr>
              <a:t>And, beyond all of this, equal opportunity isn’t just good for business. </a:t>
            </a:r>
          </a:p>
          <a:p>
            <a:pPr algn="l">
              <a:lnSpc>
                <a:spcPct val="110000"/>
              </a:lnSpc>
            </a:pPr>
            <a:r>
              <a:rPr lang="en-US" sz="1200" b="1" dirty="0">
                <a:solidFill>
                  <a:srgbClr val="1C4052"/>
                </a:solidFill>
              </a:rPr>
              <a:t>It’s good for society; making life more manageable and fulfilling for employees and their families.</a:t>
            </a:r>
          </a:p>
          <a:p>
            <a:pPr algn="l">
              <a:lnSpc>
                <a:spcPct val="110000"/>
              </a:lnSpc>
            </a:pPr>
            <a:endParaRPr lang="en-US" sz="1200" b="1" dirty="0">
              <a:solidFill>
                <a:srgbClr val="1C4052"/>
              </a:solidFill>
              <a:latin typeface="Karla"/>
              <a:cs typeface="Karla"/>
            </a:endParaRPr>
          </a:p>
          <a:p>
            <a:pPr marL="171450" indent="-171450" algn="l">
              <a:lnSpc>
                <a:spcPct val="110000"/>
              </a:lnSpc>
              <a:buFont typeface="Arial" charset="0"/>
              <a:buChar char="•"/>
            </a:pPr>
            <a:r>
              <a:rPr lang="en-US" sz="1200" kern="1200" dirty="0">
                <a:solidFill>
                  <a:schemeClr val="tx1"/>
                </a:solidFill>
                <a:effectLst/>
                <a:latin typeface="+mn-lt"/>
                <a:ea typeface="+mn-ea"/>
                <a:cs typeface="+mn-cs"/>
              </a:rPr>
              <a:t>“Just as we do not argue against child labor or slavery with a business case, but consider these practices to violate incontrovertible human values, perhaps we should also not rely on a business case to argue against inhumane and discriminatory work norms that hurt employees and their families” (</a:t>
            </a:r>
            <a:r>
              <a:rPr lang="en-US" sz="1200" kern="1200" dirty="0" err="1">
                <a:solidFill>
                  <a:schemeClr val="tx1"/>
                </a:solidFill>
                <a:effectLst/>
                <a:latin typeface="+mn-lt"/>
                <a:ea typeface="+mn-ea"/>
                <a:cs typeface="+mn-cs"/>
              </a:rPr>
              <a:t>Willimans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Berdahl</a:t>
            </a:r>
            <a:r>
              <a:rPr lang="en-US" sz="1200" kern="1200" dirty="0">
                <a:solidFill>
                  <a:schemeClr val="tx1"/>
                </a:solidFill>
                <a:effectLst/>
                <a:latin typeface="+mn-lt"/>
                <a:ea typeface="+mn-ea"/>
                <a:cs typeface="+mn-cs"/>
              </a:rPr>
              <a:t> &amp; </a:t>
            </a:r>
            <a:r>
              <a:rPr lang="en-US" sz="1200" kern="1200" dirty="0" err="1">
                <a:solidFill>
                  <a:schemeClr val="tx1"/>
                </a:solidFill>
                <a:effectLst/>
                <a:latin typeface="+mn-lt"/>
                <a:ea typeface="+mn-ea"/>
                <a:cs typeface="+mn-cs"/>
              </a:rPr>
              <a:t>Vandello</a:t>
            </a:r>
            <a:r>
              <a:rPr lang="en-US" sz="1200" kern="1200" dirty="0">
                <a:solidFill>
                  <a:schemeClr val="tx1"/>
                </a:solidFill>
                <a:effectLst/>
                <a:latin typeface="+mn-lt"/>
                <a:ea typeface="+mn-ea"/>
                <a:cs typeface="+mn-cs"/>
              </a:rPr>
              <a:t>, 2016)</a:t>
            </a:r>
            <a:r>
              <a:rPr lang="en-US" dirty="0">
                <a:effectLst/>
              </a:rPr>
              <a:t> </a:t>
            </a:r>
          </a:p>
          <a:p>
            <a:pPr marL="171450" indent="-171450" algn="l">
              <a:lnSpc>
                <a:spcPct val="110000"/>
              </a:lnSpc>
              <a:buFont typeface="Arial" charset="0"/>
              <a:buChar char="•"/>
            </a:pPr>
            <a:endParaRPr lang="en-US" sz="1200" b="1" dirty="0">
              <a:solidFill>
                <a:srgbClr val="1C4052"/>
              </a:solidFill>
              <a:effectLst/>
              <a:latin typeface="Karla"/>
              <a:cs typeface="Karla"/>
            </a:endParaRPr>
          </a:p>
          <a:p>
            <a:pPr marL="171450" indent="-171450" algn="l">
              <a:lnSpc>
                <a:spcPct val="110000"/>
              </a:lnSpc>
              <a:buFont typeface="Arial" charset="0"/>
              <a:buChar char="•"/>
            </a:pPr>
            <a:r>
              <a:rPr lang="en-US" sz="1200" kern="1200" dirty="0">
                <a:solidFill>
                  <a:schemeClr val="tx1"/>
                </a:solidFill>
                <a:effectLst/>
                <a:latin typeface="+mn-lt"/>
                <a:ea typeface="+mn-ea"/>
                <a:cs typeface="+mn-cs"/>
              </a:rPr>
              <a:t>“Other promising lines of inquiry would examine resistance to the business case…. Another avenue might be to abandon the business case for the moral imperative of equal opportunity and making life manageable and fulfilling for workers and their families. Just as we do not argue against child labor or slavery with a business case, but consider these practices to violate incontrovertible human values, perhaps we should also not rely on a business case to argue against inhumane and discriminatory work norms that hurt employees and their families” (Williams, </a:t>
            </a:r>
            <a:r>
              <a:rPr lang="en-US" sz="1200" kern="1200" dirty="0" err="1">
                <a:solidFill>
                  <a:schemeClr val="tx1"/>
                </a:solidFill>
                <a:effectLst/>
                <a:latin typeface="+mn-lt"/>
                <a:ea typeface="+mn-ea"/>
                <a:cs typeface="+mn-cs"/>
              </a:rPr>
              <a:t>Berdahl</a:t>
            </a:r>
            <a:r>
              <a:rPr lang="en-US" sz="1200" kern="1200" dirty="0">
                <a:solidFill>
                  <a:schemeClr val="tx1"/>
                </a:solidFill>
                <a:effectLst/>
                <a:latin typeface="+mn-lt"/>
                <a:ea typeface="+mn-ea"/>
                <a:cs typeface="+mn-cs"/>
              </a:rPr>
              <a:t>, &amp; </a:t>
            </a:r>
            <a:r>
              <a:rPr lang="en-US" sz="1200" kern="1200" dirty="0" err="1">
                <a:solidFill>
                  <a:schemeClr val="tx1"/>
                </a:solidFill>
                <a:effectLst/>
                <a:latin typeface="+mn-lt"/>
                <a:ea typeface="+mn-ea"/>
                <a:cs typeface="+mn-cs"/>
              </a:rPr>
              <a:t>Vandello</a:t>
            </a:r>
            <a:r>
              <a:rPr lang="en-US" sz="1200" kern="1200" dirty="0">
                <a:solidFill>
                  <a:schemeClr val="tx1"/>
                </a:solidFill>
                <a:effectLst/>
                <a:latin typeface="+mn-lt"/>
                <a:ea typeface="+mn-ea"/>
                <a:cs typeface="+mn-cs"/>
              </a:rPr>
              <a:t>, 2016, p.531).</a:t>
            </a:r>
            <a:r>
              <a:rPr lang="en-US" dirty="0">
                <a:effectLst/>
              </a:rPr>
              <a:t> </a:t>
            </a:r>
            <a:endParaRPr lang="en-US" sz="1200" b="1" dirty="0">
              <a:solidFill>
                <a:srgbClr val="1C4052"/>
              </a:solidFill>
              <a:latin typeface="Karla"/>
              <a:cs typeface="Karla"/>
            </a:endParaRPr>
          </a:p>
          <a:p>
            <a:endParaRPr lang="en-US" dirty="0"/>
          </a:p>
          <a:p>
            <a:pPr lvl="1"/>
            <a:r>
              <a:rPr lang="en-US" sz="1200" i="1" kern="1200" dirty="0">
                <a:solidFill>
                  <a:schemeClr val="tx1"/>
                </a:solidFill>
                <a:effectLst/>
                <a:latin typeface="+mn-lt"/>
                <a:ea typeface="+mn-ea"/>
                <a:cs typeface="+mn-cs"/>
              </a:rPr>
              <a:t>Williams, J., </a:t>
            </a:r>
            <a:r>
              <a:rPr lang="en-US" sz="1200" i="1" kern="1200" dirty="0" err="1">
                <a:solidFill>
                  <a:schemeClr val="tx1"/>
                </a:solidFill>
                <a:effectLst/>
                <a:latin typeface="+mn-lt"/>
                <a:ea typeface="+mn-ea"/>
                <a:cs typeface="+mn-cs"/>
              </a:rPr>
              <a:t>Berdahl</a:t>
            </a:r>
            <a:r>
              <a:rPr lang="en-US" sz="1200" i="1" kern="1200" dirty="0">
                <a:solidFill>
                  <a:schemeClr val="tx1"/>
                </a:solidFill>
                <a:effectLst/>
                <a:latin typeface="+mn-lt"/>
                <a:ea typeface="+mn-ea"/>
                <a:cs typeface="+mn-cs"/>
              </a:rPr>
              <a:t>, J. &amp; </a:t>
            </a:r>
            <a:r>
              <a:rPr lang="en-US" sz="1200" i="1" kern="1200" dirty="0" err="1">
                <a:solidFill>
                  <a:schemeClr val="tx1"/>
                </a:solidFill>
                <a:effectLst/>
                <a:latin typeface="+mn-lt"/>
                <a:ea typeface="+mn-ea"/>
                <a:cs typeface="+mn-cs"/>
              </a:rPr>
              <a:t>Vandello</a:t>
            </a:r>
            <a:r>
              <a:rPr lang="en-US" sz="1200" i="1" kern="1200" dirty="0">
                <a:solidFill>
                  <a:schemeClr val="tx1"/>
                </a:solidFill>
                <a:effectLst/>
                <a:latin typeface="+mn-lt"/>
                <a:ea typeface="+mn-ea"/>
                <a:cs typeface="+mn-cs"/>
              </a:rPr>
              <a:t>, J. (2016). Beyond work-life “integration”. Annual Review of Psychology, 67, 515-539.</a:t>
            </a:r>
            <a:r>
              <a:rPr lang="en-US" i="1" dirty="0">
                <a:effectLst/>
              </a:rPr>
              <a:t> </a:t>
            </a:r>
            <a:endParaRPr lang="en-US" i="1" dirty="0"/>
          </a:p>
          <a:p>
            <a:endParaRPr lang="en-US" dirty="0"/>
          </a:p>
        </p:txBody>
      </p:sp>
      <p:sp>
        <p:nvSpPr>
          <p:cNvPr id="4" name="Slide Number Placeholder 3"/>
          <p:cNvSpPr>
            <a:spLocks noGrp="1"/>
          </p:cNvSpPr>
          <p:nvPr>
            <p:ph type="sldNum" sz="quarter" idx="10"/>
          </p:nvPr>
        </p:nvSpPr>
        <p:spPr/>
        <p:txBody>
          <a:bodyPr/>
          <a:lstStyle/>
          <a:p>
            <a:fld id="{3750D0BE-F7F6-1447-A601-E4BB834053B6}" type="slidenum">
              <a:rPr lang="en-US" smtClean="0"/>
              <a:t>11</a:t>
            </a:fld>
            <a:endParaRPr lang="en-US"/>
          </a:p>
        </p:txBody>
      </p:sp>
    </p:spTree>
    <p:extLst>
      <p:ext uri="{BB962C8B-B14F-4D97-AF65-F5344CB8AC3E}">
        <p14:creationId xmlns:p14="http://schemas.microsoft.com/office/powerpoint/2010/main" val="28782199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12.png"/></Relationships>
</file>

<file path=ppt/slideLayouts/_rels/slideLayout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Master" Target="../slideMasters/slideMaster1.xml"/><Relationship Id="rId5" Type="http://schemas.microsoft.com/office/2007/relationships/hdphoto" Target="../media/hdphoto4.wdp"/><Relationship Id="rId4"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1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373A529-05DB-334B-B168-D25F4208766E}"/>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5983D042-B4CA-F844-9F1D-95202FAA7F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10450" y="4508904"/>
            <a:ext cx="1104900" cy="437746"/>
          </a:xfrm>
          <a:prstGeom prst="rect">
            <a:avLst/>
          </a:prstGeom>
        </p:spPr>
      </p:pic>
      <p:sp>
        <p:nvSpPr>
          <p:cNvPr id="2" name="Title 1"/>
          <p:cNvSpPr>
            <a:spLocks noGrp="1"/>
          </p:cNvSpPr>
          <p:nvPr>
            <p:ph type="ctrTitle"/>
          </p:nvPr>
        </p:nvSpPr>
        <p:spPr>
          <a:xfrm>
            <a:off x="5681134" y="1440469"/>
            <a:ext cx="2919510" cy="720777"/>
          </a:xfrm>
        </p:spPr>
        <p:txBody>
          <a:bodyPr>
            <a:noAutofit/>
          </a:bodyPr>
          <a:lstStyle>
            <a:lvl1pPr algn="r">
              <a:defRPr sz="2200">
                <a:solidFill>
                  <a:schemeClr val="bg1"/>
                </a:solidFill>
                <a:latin typeface="Calibri" panose="020F0502020204030204" pitchFamily="34" charset="0"/>
                <a:cs typeface="Calibri" panose="020F0502020204030204" pitchFamily="34" charset="0"/>
              </a:defRPr>
            </a:lvl1pPr>
          </a:lstStyle>
          <a:p>
            <a:r>
              <a:rPr lang="en-AU" dirty="0"/>
              <a:t>Click to edit Master title style</a:t>
            </a:r>
            <a:endParaRPr lang="en-US" dirty="0"/>
          </a:p>
        </p:txBody>
      </p:sp>
      <p:sp>
        <p:nvSpPr>
          <p:cNvPr id="3" name="Subtitle 2"/>
          <p:cNvSpPr>
            <a:spLocks noGrp="1"/>
          </p:cNvSpPr>
          <p:nvPr>
            <p:ph type="subTitle" idx="1" hasCustomPrompt="1"/>
          </p:nvPr>
        </p:nvSpPr>
        <p:spPr>
          <a:xfrm>
            <a:off x="2199843" y="1031341"/>
            <a:ext cx="6400800" cy="409128"/>
          </a:xfrm>
        </p:spPr>
        <p:txBody>
          <a:bodyPr anchor="ctr">
            <a:noAutofit/>
          </a:bodyPr>
          <a:lstStyle>
            <a:lvl1pPr marL="0" indent="0" algn="r">
              <a:buNone/>
              <a:defRPr sz="1100" spc="300">
                <a:solidFill>
                  <a:schemeClr val="bg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a:t>CLICK TO EDIT MASTER SUBTITLE STYLE</a:t>
            </a:r>
            <a:endParaRPr lang="en-US" dirty="0"/>
          </a:p>
        </p:txBody>
      </p:sp>
      <p:sp>
        <p:nvSpPr>
          <p:cNvPr id="6" name="Slide Number Placeholder 5"/>
          <p:cNvSpPr>
            <a:spLocks noGrp="1"/>
          </p:cNvSpPr>
          <p:nvPr>
            <p:ph type="sldNum" sz="quarter" idx="12"/>
          </p:nvPr>
        </p:nvSpPr>
        <p:spPr>
          <a:xfrm>
            <a:off x="304800" y="4727777"/>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pic>
        <p:nvPicPr>
          <p:cNvPr id="8" name="Picture 7">
            <a:extLst>
              <a:ext uri="{FF2B5EF4-FFF2-40B4-BE49-F238E27FC236}">
                <a16:creationId xmlns:a16="http://schemas.microsoft.com/office/drawing/2014/main" id="{E55BFF0C-BCEC-A74A-9335-103CCA015E7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429" r="4429"/>
          <a:stretch/>
        </p:blipFill>
        <p:spPr>
          <a:xfrm>
            <a:off x="-1" y="2672773"/>
            <a:ext cx="9144001" cy="1689677"/>
          </a:xfrm>
          <a:prstGeom prst="rect">
            <a:avLst/>
          </a:prstGeom>
        </p:spPr>
      </p:pic>
    </p:spTree>
    <p:extLst>
      <p:ext uri="{BB962C8B-B14F-4D97-AF65-F5344CB8AC3E}">
        <p14:creationId xmlns:p14="http://schemas.microsoft.com/office/powerpoint/2010/main" val="1361796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0206" y="427094"/>
            <a:ext cx="3150662" cy="454424"/>
          </a:xfrm>
        </p:spPr>
        <p:txBody>
          <a:bodyPr anchor="t">
            <a:noAutofit/>
          </a:bodyPr>
          <a:lstStyle>
            <a:lvl1pPr algn="l">
              <a:defRPr sz="2200">
                <a:solidFill>
                  <a:schemeClr val="accent2">
                    <a:lumMod val="60000"/>
                    <a:lumOff val="40000"/>
                  </a:schemeClr>
                </a:solidFill>
              </a:defRPr>
            </a:lvl1pPr>
          </a:lstStyle>
          <a:p>
            <a:r>
              <a:rPr lang="en-AU" dirty="0"/>
              <a:t>Click to edit Master title style</a:t>
            </a:r>
            <a:endParaRPr lang="en-US" dirty="0"/>
          </a:p>
        </p:txBody>
      </p:sp>
      <p:sp>
        <p:nvSpPr>
          <p:cNvPr id="3" name="Content Placeholder 2"/>
          <p:cNvSpPr>
            <a:spLocks noGrp="1"/>
          </p:cNvSpPr>
          <p:nvPr>
            <p:ph idx="1" hasCustomPrompt="1"/>
          </p:nvPr>
        </p:nvSpPr>
        <p:spPr>
          <a:xfrm>
            <a:off x="820206" y="1416382"/>
            <a:ext cx="6120000" cy="2861660"/>
          </a:xfrm>
        </p:spPr>
        <p:txBody>
          <a:bodyPr>
            <a:normAutofit/>
          </a:bodyPr>
          <a:lstStyle>
            <a:lvl1pPr marL="0" indent="0">
              <a:buFontTx/>
              <a:buNone/>
              <a:defRPr sz="1300">
                <a:solidFill>
                  <a:schemeClr val="tx2"/>
                </a:solidFill>
              </a:defRPr>
            </a:lvl1pPr>
            <a:lvl2pPr marL="457200" indent="0">
              <a:buFontTx/>
              <a:buNone/>
              <a:defRPr sz="1300">
                <a:solidFill>
                  <a:schemeClr val="tx2"/>
                </a:solidFill>
              </a:defRPr>
            </a:lvl2pPr>
            <a:lvl3pPr marL="914400" indent="0">
              <a:buFontTx/>
              <a:buNone/>
              <a:defRPr sz="1300">
                <a:solidFill>
                  <a:schemeClr val="tx2"/>
                </a:solidFill>
              </a:defRPr>
            </a:lvl3pPr>
            <a:lvl4pPr marL="1371600" indent="0">
              <a:buFontTx/>
              <a:buNone/>
              <a:defRPr sz="1300">
                <a:solidFill>
                  <a:schemeClr val="tx2"/>
                </a:solidFill>
              </a:defRPr>
            </a:lvl4pPr>
            <a:lvl5pPr marL="1828800" indent="0">
              <a:buFontTx/>
              <a:buNone/>
              <a:defRPr sz="1300">
                <a:solidFill>
                  <a:schemeClr val="tx2"/>
                </a:solidFill>
              </a:defRPr>
            </a:lvl5pPr>
          </a:lstStyle>
          <a:p>
            <a:pPr lvl="0"/>
            <a:r>
              <a:rPr lang="en-AU" dirty="0"/>
              <a:t>Click to edit Master text styles</a:t>
            </a:r>
          </a:p>
        </p:txBody>
      </p:sp>
      <p:pic>
        <p:nvPicPr>
          <p:cNvPr id="7" name="Picture 6">
            <a:extLst>
              <a:ext uri="{FF2B5EF4-FFF2-40B4-BE49-F238E27FC236}">
                <a16:creationId xmlns:a16="http://schemas.microsoft.com/office/drawing/2014/main" id="{92C5565C-0272-1941-AFE2-106C7A93B2F7}"/>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8" name="Picture 7">
            <a:extLst>
              <a:ext uri="{FF2B5EF4-FFF2-40B4-BE49-F238E27FC236}">
                <a16:creationId xmlns:a16="http://schemas.microsoft.com/office/drawing/2014/main" id="{F093692C-CBC8-6544-AA2B-EC6DD184FEC6}"/>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283253" y="429146"/>
            <a:ext cx="427948" cy="332849"/>
          </a:xfrm>
          <a:prstGeom prst="rect">
            <a:avLst/>
          </a:prstGeom>
        </p:spPr>
      </p:pic>
      <p:sp>
        <p:nvSpPr>
          <p:cNvPr id="9" name="Slide Number Placeholder 5">
            <a:extLst>
              <a:ext uri="{FF2B5EF4-FFF2-40B4-BE49-F238E27FC236}">
                <a16:creationId xmlns:a16="http://schemas.microsoft.com/office/drawing/2014/main" id="{12D581EF-6385-CC4E-8708-5C8C326EED8B}"/>
              </a:ext>
            </a:extLst>
          </p:cNvPr>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spTree>
    <p:extLst>
      <p:ext uri="{BB962C8B-B14F-4D97-AF65-F5344CB8AC3E}">
        <p14:creationId xmlns:p14="http://schemas.microsoft.com/office/powerpoint/2010/main" val="20916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0206" y="427094"/>
            <a:ext cx="3150662" cy="454424"/>
          </a:xfrm>
        </p:spPr>
        <p:txBody>
          <a:bodyPr anchor="t">
            <a:noAutofit/>
          </a:bodyPr>
          <a:lstStyle>
            <a:lvl1pPr algn="l">
              <a:defRPr sz="2200">
                <a:solidFill>
                  <a:schemeClr val="accent2">
                    <a:lumMod val="60000"/>
                    <a:lumOff val="40000"/>
                  </a:schemeClr>
                </a:solidFill>
              </a:defRPr>
            </a:lvl1pPr>
          </a:lstStyle>
          <a:p>
            <a:r>
              <a:rPr lang="en-AU" dirty="0"/>
              <a:t>Click to edit Master title style</a:t>
            </a:r>
            <a:endParaRPr lang="en-US" dirty="0"/>
          </a:p>
        </p:txBody>
      </p:sp>
      <p:pic>
        <p:nvPicPr>
          <p:cNvPr id="7" name="Picture 6">
            <a:extLst>
              <a:ext uri="{FF2B5EF4-FFF2-40B4-BE49-F238E27FC236}">
                <a16:creationId xmlns:a16="http://schemas.microsoft.com/office/drawing/2014/main" id="{92C5565C-0272-1941-AFE2-106C7A93B2F7}"/>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8" name="Picture 7">
            <a:extLst>
              <a:ext uri="{FF2B5EF4-FFF2-40B4-BE49-F238E27FC236}">
                <a16:creationId xmlns:a16="http://schemas.microsoft.com/office/drawing/2014/main" id="{F093692C-CBC8-6544-AA2B-EC6DD184FEC6}"/>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283253" y="429146"/>
            <a:ext cx="427948" cy="332849"/>
          </a:xfrm>
          <a:prstGeom prst="rect">
            <a:avLst/>
          </a:prstGeom>
        </p:spPr>
      </p:pic>
      <p:sp>
        <p:nvSpPr>
          <p:cNvPr id="9" name="Slide Number Placeholder 5">
            <a:extLst>
              <a:ext uri="{FF2B5EF4-FFF2-40B4-BE49-F238E27FC236}">
                <a16:creationId xmlns:a16="http://schemas.microsoft.com/office/drawing/2014/main" id="{4265473E-C889-9048-BD16-58EB93172638}"/>
              </a:ext>
            </a:extLst>
          </p:cNvPr>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spTree>
    <p:extLst>
      <p:ext uri="{BB962C8B-B14F-4D97-AF65-F5344CB8AC3E}">
        <p14:creationId xmlns:p14="http://schemas.microsoft.com/office/powerpoint/2010/main" val="177022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2C5565C-0272-1941-AFE2-106C7A93B2F7}"/>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spTree>
    <p:extLst>
      <p:ext uri="{BB962C8B-B14F-4D97-AF65-F5344CB8AC3E}">
        <p14:creationId xmlns:p14="http://schemas.microsoft.com/office/powerpoint/2010/main" val="78766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3E99C6F-501E-1D4D-997A-F25960AB374B}"/>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0206" y="427094"/>
            <a:ext cx="3150662" cy="454424"/>
          </a:xfrm>
        </p:spPr>
        <p:txBody>
          <a:bodyPr anchor="t">
            <a:noAutofit/>
          </a:bodyPr>
          <a:lstStyle>
            <a:lvl1pPr algn="l">
              <a:defRPr sz="2200">
                <a:solidFill>
                  <a:schemeClr val="accent2">
                    <a:lumMod val="60000"/>
                    <a:lumOff val="40000"/>
                  </a:schemeClr>
                </a:solidFill>
              </a:defRPr>
            </a:lvl1pPr>
          </a:lstStyle>
          <a:p>
            <a:r>
              <a:rPr lang="en-AU" dirty="0"/>
              <a:t>Click to edit Master title style</a:t>
            </a:r>
            <a:endParaRPr lang="en-US" dirty="0"/>
          </a:p>
        </p:txBody>
      </p:sp>
      <p:sp>
        <p:nvSpPr>
          <p:cNvPr id="9" name="Slide Number Placeholder 5">
            <a:extLst>
              <a:ext uri="{FF2B5EF4-FFF2-40B4-BE49-F238E27FC236}">
                <a16:creationId xmlns:a16="http://schemas.microsoft.com/office/drawing/2014/main" id="{4265473E-C889-9048-BD16-58EB93172638}"/>
              </a:ext>
            </a:extLst>
          </p:cNvPr>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pic>
        <p:nvPicPr>
          <p:cNvPr id="10" name="Picture 9">
            <a:extLst>
              <a:ext uri="{FF2B5EF4-FFF2-40B4-BE49-F238E27FC236}">
                <a16:creationId xmlns:a16="http://schemas.microsoft.com/office/drawing/2014/main" id="{EB7CBC0A-69F3-FA40-A510-D3F495B31810}"/>
              </a:ext>
            </a:extLst>
          </p:cNvPr>
          <p:cNvPicPr>
            <a:picLocks noChangeAspect="1"/>
          </p:cNvPicPr>
          <p:nvPr userDrawn="1"/>
        </p:nvPicPr>
        <p:blipFill>
          <a:blip r:embed="rId2">
            <a:alphaModFix/>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11" name="Picture 10">
            <a:extLst>
              <a:ext uri="{FF2B5EF4-FFF2-40B4-BE49-F238E27FC236}">
                <a16:creationId xmlns:a16="http://schemas.microsoft.com/office/drawing/2014/main" id="{C8DA5DE6-9FAC-514F-9C2C-5449BE2DB17D}"/>
              </a:ext>
            </a:extLst>
          </p:cNvPr>
          <p:cNvPicPr>
            <a:picLocks noChangeAspect="1"/>
          </p:cNvPicPr>
          <p:nvPr userDrawn="1"/>
        </p:nvPicPr>
        <p:blipFill>
          <a:blip r:embed="rId4">
            <a:duotone>
              <a:prstClr val="black"/>
              <a:schemeClr val="tx2">
                <a:tint val="45000"/>
                <a:satMod val="400000"/>
              </a:schemeClr>
            </a:duotone>
            <a:alphaModFix/>
            <a:extLst>
              <a:ext uri="{BEBA8EAE-BF5A-486C-A8C5-ECC9F3942E4B}">
                <a14:imgProps xmlns:a14="http://schemas.microsoft.com/office/drawing/2010/main">
                  <a14:imgLayer r:embed="rId5">
                    <a14:imgEffect>
                      <a14:colorTemperature colorTemp="7299"/>
                    </a14:imgEffect>
                    <a14:imgEffect>
                      <a14:saturation sat="5300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83253" y="429146"/>
            <a:ext cx="427948" cy="332849"/>
          </a:xfrm>
          <a:prstGeom prst="rect">
            <a:avLst/>
          </a:prstGeom>
          <a:effectLst>
            <a:glow>
              <a:schemeClr val="bg1">
                <a:alpha val="0"/>
              </a:schemeClr>
            </a:glow>
          </a:effectLst>
        </p:spPr>
      </p:pic>
      <p:sp>
        <p:nvSpPr>
          <p:cNvPr id="12" name="Content Placeholder 2">
            <a:extLst>
              <a:ext uri="{FF2B5EF4-FFF2-40B4-BE49-F238E27FC236}">
                <a16:creationId xmlns:a16="http://schemas.microsoft.com/office/drawing/2014/main" id="{9F70C3E3-30F0-5C4D-AB29-8086F252DFA4}"/>
              </a:ext>
            </a:extLst>
          </p:cNvPr>
          <p:cNvSpPr>
            <a:spLocks noGrp="1"/>
          </p:cNvSpPr>
          <p:nvPr>
            <p:ph idx="1" hasCustomPrompt="1"/>
          </p:nvPr>
        </p:nvSpPr>
        <p:spPr>
          <a:xfrm>
            <a:off x="820206" y="1416382"/>
            <a:ext cx="6120000" cy="2861660"/>
          </a:xfrm>
        </p:spPr>
        <p:txBody>
          <a:bodyPr>
            <a:normAutofit/>
          </a:bodyPr>
          <a:lstStyle>
            <a:lvl1pPr marL="0" indent="0">
              <a:buFontTx/>
              <a:buNone/>
              <a:defRPr sz="1300">
                <a:solidFill>
                  <a:schemeClr val="bg1"/>
                </a:solidFill>
              </a:defRPr>
            </a:lvl1pPr>
            <a:lvl2pPr marL="457200" indent="0">
              <a:buFontTx/>
              <a:buNone/>
              <a:defRPr sz="1300">
                <a:solidFill>
                  <a:schemeClr val="tx2"/>
                </a:solidFill>
              </a:defRPr>
            </a:lvl2pPr>
            <a:lvl3pPr marL="914400" indent="0">
              <a:buFontTx/>
              <a:buNone/>
              <a:defRPr sz="1300">
                <a:solidFill>
                  <a:schemeClr val="tx2"/>
                </a:solidFill>
              </a:defRPr>
            </a:lvl3pPr>
            <a:lvl4pPr marL="1371600" indent="0">
              <a:buFontTx/>
              <a:buNone/>
              <a:defRPr sz="1300">
                <a:solidFill>
                  <a:schemeClr val="tx2"/>
                </a:solidFill>
              </a:defRPr>
            </a:lvl4pPr>
            <a:lvl5pPr marL="1828800" indent="0">
              <a:buFontTx/>
              <a:buNone/>
              <a:defRPr sz="1300">
                <a:solidFill>
                  <a:schemeClr val="tx2"/>
                </a:solidFill>
              </a:defRPr>
            </a:lvl5pPr>
          </a:lstStyle>
          <a:p>
            <a:pPr lvl="0"/>
            <a:r>
              <a:rPr lang="en-AU" dirty="0"/>
              <a:t>Click to edit Master text styles</a:t>
            </a:r>
          </a:p>
        </p:txBody>
      </p:sp>
    </p:spTree>
    <p:extLst>
      <p:ext uri="{BB962C8B-B14F-4D97-AF65-F5344CB8AC3E}">
        <p14:creationId xmlns:p14="http://schemas.microsoft.com/office/powerpoint/2010/main" val="33579319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3E99C6F-501E-1D4D-997A-F25960AB374B}"/>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20206" y="427094"/>
            <a:ext cx="3150662" cy="454424"/>
          </a:xfrm>
        </p:spPr>
        <p:txBody>
          <a:bodyPr anchor="t">
            <a:noAutofit/>
          </a:bodyPr>
          <a:lstStyle>
            <a:lvl1pPr algn="l">
              <a:defRPr sz="2200">
                <a:solidFill>
                  <a:schemeClr val="accent2">
                    <a:lumMod val="60000"/>
                    <a:lumOff val="40000"/>
                  </a:schemeClr>
                </a:solidFill>
              </a:defRPr>
            </a:lvl1pPr>
          </a:lstStyle>
          <a:p>
            <a:r>
              <a:rPr lang="en-AU" dirty="0"/>
              <a:t>Click to edit Master title style</a:t>
            </a:r>
            <a:endParaRPr lang="en-US" dirty="0"/>
          </a:p>
        </p:txBody>
      </p:sp>
      <p:sp>
        <p:nvSpPr>
          <p:cNvPr id="9" name="Slide Number Placeholder 5">
            <a:extLst>
              <a:ext uri="{FF2B5EF4-FFF2-40B4-BE49-F238E27FC236}">
                <a16:creationId xmlns:a16="http://schemas.microsoft.com/office/drawing/2014/main" id="{4265473E-C889-9048-BD16-58EB93172638}"/>
              </a:ext>
            </a:extLst>
          </p:cNvPr>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pic>
        <p:nvPicPr>
          <p:cNvPr id="10" name="Picture 9">
            <a:extLst>
              <a:ext uri="{FF2B5EF4-FFF2-40B4-BE49-F238E27FC236}">
                <a16:creationId xmlns:a16="http://schemas.microsoft.com/office/drawing/2014/main" id="{EB7CBC0A-69F3-FA40-A510-D3F495B31810}"/>
              </a:ext>
            </a:extLst>
          </p:cNvPr>
          <p:cNvPicPr>
            <a:picLocks noChangeAspect="1"/>
          </p:cNvPicPr>
          <p:nvPr userDrawn="1"/>
        </p:nvPicPr>
        <p:blipFill>
          <a:blip r:embed="rId2">
            <a:alphaModFix/>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11" name="Picture 10">
            <a:extLst>
              <a:ext uri="{FF2B5EF4-FFF2-40B4-BE49-F238E27FC236}">
                <a16:creationId xmlns:a16="http://schemas.microsoft.com/office/drawing/2014/main" id="{C8DA5DE6-9FAC-514F-9C2C-5449BE2DB17D}"/>
              </a:ext>
            </a:extLst>
          </p:cNvPr>
          <p:cNvPicPr>
            <a:picLocks noChangeAspect="1"/>
          </p:cNvPicPr>
          <p:nvPr userDrawn="1"/>
        </p:nvPicPr>
        <p:blipFill>
          <a:blip r:embed="rId4">
            <a:duotone>
              <a:prstClr val="black"/>
              <a:schemeClr val="tx2">
                <a:tint val="45000"/>
                <a:satMod val="400000"/>
              </a:schemeClr>
            </a:duotone>
            <a:alphaModFix/>
            <a:extLst>
              <a:ext uri="{BEBA8EAE-BF5A-486C-A8C5-ECC9F3942E4B}">
                <a14:imgProps xmlns:a14="http://schemas.microsoft.com/office/drawing/2010/main">
                  <a14:imgLayer r:embed="rId5">
                    <a14:imgEffect>
                      <a14:colorTemperature colorTemp="7299"/>
                    </a14:imgEffect>
                    <a14:imgEffect>
                      <a14:saturation sat="5300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283253" y="429146"/>
            <a:ext cx="427948" cy="332849"/>
          </a:xfrm>
          <a:prstGeom prst="rect">
            <a:avLst/>
          </a:prstGeom>
          <a:effectLst>
            <a:glow>
              <a:schemeClr val="bg1">
                <a:alpha val="0"/>
              </a:schemeClr>
            </a:glow>
          </a:effectLst>
        </p:spPr>
      </p:pic>
    </p:spTree>
    <p:extLst>
      <p:ext uri="{BB962C8B-B14F-4D97-AF65-F5344CB8AC3E}">
        <p14:creationId xmlns:p14="http://schemas.microsoft.com/office/powerpoint/2010/main" val="35831351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66E3743-4573-514F-B961-6C9F37590755}"/>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92C5565C-0272-1941-AFE2-106C7A93B2F7}"/>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8" name="Picture 7">
            <a:extLst>
              <a:ext uri="{FF2B5EF4-FFF2-40B4-BE49-F238E27FC236}">
                <a16:creationId xmlns:a16="http://schemas.microsoft.com/office/drawing/2014/main" id="{F093692C-CBC8-6544-AA2B-EC6DD184FEC6}"/>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283253" y="429146"/>
            <a:ext cx="427948" cy="332849"/>
          </a:xfrm>
          <a:prstGeom prst="rect">
            <a:avLst/>
          </a:prstGeom>
        </p:spPr>
      </p:pic>
      <p:sp>
        <p:nvSpPr>
          <p:cNvPr id="9" name="Slide Number Placeholder 5">
            <a:extLst>
              <a:ext uri="{FF2B5EF4-FFF2-40B4-BE49-F238E27FC236}">
                <a16:creationId xmlns:a16="http://schemas.microsoft.com/office/drawing/2014/main" id="{4265473E-C889-9048-BD16-58EB93172638}"/>
              </a:ext>
            </a:extLst>
          </p:cNvPr>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pic>
        <p:nvPicPr>
          <p:cNvPr id="10" name="Picture 9">
            <a:extLst>
              <a:ext uri="{FF2B5EF4-FFF2-40B4-BE49-F238E27FC236}">
                <a16:creationId xmlns:a16="http://schemas.microsoft.com/office/drawing/2014/main" id="{69E64A6B-889B-5445-8CA1-24DA4DDBF9EF}"/>
              </a:ext>
            </a:extLst>
          </p:cNvPr>
          <p:cNvPicPr>
            <a:picLocks noChangeAspect="1"/>
          </p:cNvPicPr>
          <p:nvPr userDrawn="1"/>
        </p:nvPicPr>
        <p:blipFill>
          <a:blip r:embed="rId4">
            <a:alphaModFix amt="40000"/>
            <a:extLst>
              <a:ext uri="{28A0092B-C50C-407E-A947-70E740481C1C}">
                <a14:useLocalDpi xmlns:a14="http://schemas.microsoft.com/office/drawing/2010/main" val="0"/>
              </a:ext>
            </a:extLst>
          </a:blip>
          <a:stretch>
            <a:fillRect/>
          </a:stretch>
        </p:blipFill>
        <p:spPr>
          <a:xfrm>
            <a:off x="-63499" y="2672773"/>
            <a:ext cx="9264650" cy="1689677"/>
          </a:xfrm>
          <a:prstGeom prst="rect">
            <a:avLst/>
          </a:prstGeom>
        </p:spPr>
      </p:pic>
      <p:pic>
        <p:nvPicPr>
          <p:cNvPr id="11" name="Picture 10">
            <a:extLst>
              <a:ext uri="{FF2B5EF4-FFF2-40B4-BE49-F238E27FC236}">
                <a16:creationId xmlns:a16="http://schemas.microsoft.com/office/drawing/2014/main" id="{EC75CF37-CBF0-C74B-BC61-A846DCD15FA2}"/>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410450" y="4508904"/>
            <a:ext cx="1104900" cy="437746"/>
          </a:xfrm>
          <a:prstGeom prst="rect">
            <a:avLst/>
          </a:prstGeom>
        </p:spPr>
      </p:pic>
      <p:sp>
        <p:nvSpPr>
          <p:cNvPr id="12" name="Title 1">
            <a:extLst>
              <a:ext uri="{FF2B5EF4-FFF2-40B4-BE49-F238E27FC236}">
                <a16:creationId xmlns:a16="http://schemas.microsoft.com/office/drawing/2014/main" id="{82060A65-B96C-FC40-BB2F-6BF9F680A175}"/>
              </a:ext>
            </a:extLst>
          </p:cNvPr>
          <p:cNvSpPr txBox="1">
            <a:spLocks/>
          </p:cNvSpPr>
          <p:nvPr userDrawn="1"/>
        </p:nvSpPr>
        <p:spPr>
          <a:xfrm>
            <a:off x="5681134" y="1440469"/>
            <a:ext cx="2919510" cy="720777"/>
          </a:xfrm>
          <a:prstGeom prst="rect">
            <a:avLst/>
          </a:prstGeom>
        </p:spPr>
        <p:txBody>
          <a:bodyPr vert="horz" lIns="91440" tIns="45720" rIns="91440" bIns="45720" rtlCol="0" anchor="ctr">
            <a:noAutofit/>
          </a:bodyPr>
          <a:lstStyle>
            <a:lvl1pPr algn="r" defTabSz="457200" rtl="0" eaLnBrk="1" latinLnBrk="0" hangingPunct="1">
              <a:spcBef>
                <a:spcPct val="0"/>
              </a:spcBef>
              <a:buNone/>
              <a:defRPr sz="2200" kern="1200">
                <a:solidFill>
                  <a:schemeClr val="bg1"/>
                </a:solidFill>
                <a:latin typeface="Calibri" panose="020F0502020204030204" pitchFamily="34" charset="0"/>
                <a:ea typeface="+mj-ea"/>
                <a:cs typeface="Calibri" panose="020F0502020204030204" pitchFamily="34" charset="0"/>
              </a:defRPr>
            </a:lvl1pPr>
          </a:lstStyle>
          <a:p>
            <a:r>
              <a:rPr lang="en-AU" dirty="0"/>
              <a:t>Thank you</a:t>
            </a:r>
            <a:endParaRPr lang="en-US" dirty="0"/>
          </a:p>
        </p:txBody>
      </p:sp>
    </p:spTree>
    <p:extLst>
      <p:ext uri="{BB962C8B-B14F-4D97-AF65-F5344CB8AC3E}">
        <p14:creationId xmlns:p14="http://schemas.microsoft.com/office/powerpoint/2010/main" val="1800775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373A529-05DB-334B-B168-D25F4208766E}"/>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5983D042-B4CA-F844-9F1D-95202FAA7F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10450" y="4508904"/>
            <a:ext cx="1104900" cy="437746"/>
          </a:xfrm>
          <a:prstGeom prst="rect">
            <a:avLst/>
          </a:prstGeom>
        </p:spPr>
      </p:pic>
      <p:sp>
        <p:nvSpPr>
          <p:cNvPr id="2" name="Title 1"/>
          <p:cNvSpPr>
            <a:spLocks noGrp="1"/>
          </p:cNvSpPr>
          <p:nvPr>
            <p:ph type="ctrTitle"/>
          </p:nvPr>
        </p:nvSpPr>
        <p:spPr>
          <a:xfrm>
            <a:off x="5681134" y="1440469"/>
            <a:ext cx="2919510" cy="720777"/>
          </a:xfrm>
        </p:spPr>
        <p:txBody>
          <a:bodyPr>
            <a:noAutofit/>
          </a:bodyPr>
          <a:lstStyle>
            <a:lvl1pPr algn="r">
              <a:defRPr sz="2200">
                <a:solidFill>
                  <a:schemeClr val="bg1"/>
                </a:solidFill>
                <a:latin typeface="Calibri" panose="020F0502020204030204" pitchFamily="34" charset="0"/>
                <a:cs typeface="Calibri" panose="020F0502020204030204" pitchFamily="34" charset="0"/>
              </a:defRPr>
            </a:lvl1pPr>
          </a:lstStyle>
          <a:p>
            <a:r>
              <a:rPr lang="en-AU" dirty="0"/>
              <a:t>Click to edit Master title style</a:t>
            </a:r>
            <a:endParaRPr lang="en-US" dirty="0"/>
          </a:p>
        </p:txBody>
      </p:sp>
      <p:sp>
        <p:nvSpPr>
          <p:cNvPr id="3" name="Subtitle 2"/>
          <p:cNvSpPr>
            <a:spLocks noGrp="1"/>
          </p:cNvSpPr>
          <p:nvPr>
            <p:ph type="subTitle" idx="1" hasCustomPrompt="1"/>
          </p:nvPr>
        </p:nvSpPr>
        <p:spPr>
          <a:xfrm>
            <a:off x="2199843" y="1031341"/>
            <a:ext cx="6400800" cy="409128"/>
          </a:xfrm>
        </p:spPr>
        <p:txBody>
          <a:bodyPr anchor="ctr">
            <a:noAutofit/>
          </a:bodyPr>
          <a:lstStyle>
            <a:lvl1pPr marL="0" indent="0" algn="r">
              <a:buNone/>
              <a:defRPr sz="1100" spc="300">
                <a:solidFill>
                  <a:schemeClr val="bg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a:t>CLICK TO EDIT MASTER SUBTITLE STYLE</a:t>
            </a:r>
            <a:endParaRPr lang="en-US" dirty="0"/>
          </a:p>
        </p:txBody>
      </p:sp>
      <p:sp>
        <p:nvSpPr>
          <p:cNvPr id="6" name="Slide Number Placeholder 5"/>
          <p:cNvSpPr>
            <a:spLocks noGrp="1"/>
          </p:cNvSpPr>
          <p:nvPr>
            <p:ph type="sldNum" sz="quarter" idx="12"/>
          </p:nvPr>
        </p:nvSpPr>
        <p:spPr>
          <a:xfrm>
            <a:off x="304800" y="4727777"/>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pic>
        <p:nvPicPr>
          <p:cNvPr id="15" name="Picture 14">
            <a:extLst>
              <a:ext uri="{FF2B5EF4-FFF2-40B4-BE49-F238E27FC236}">
                <a16:creationId xmlns:a16="http://schemas.microsoft.com/office/drawing/2014/main" id="{6CA3F481-2E2D-1A4A-9977-CA38A8429BC9}"/>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3624" r="2095"/>
          <a:stretch/>
        </p:blipFill>
        <p:spPr>
          <a:xfrm>
            <a:off x="0" y="2815915"/>
            <a:ext cx="9144000" cy="1528601"/>
          </a:xfrm>
          <a:prstGeom prst="rect">
            <a:avLst/>
          </a:prstGeom>
        </p:spPr>
      </p:pic>
    </p:spTree>
    <p:extLst>
      <p:ext uri="{BB962C8B-B14F-4D97-AF65-F5344CB8AC3E}">
        <p14:creationId xmlns:p14="http://schemas.microsoft.com/office/powerpoint/2010/main" val="2574686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373A529-05DB-334B-B168-D25F4208766E}"/>
              </a:ext>
            </a:extLst>
          </p:cNvPr>
          <p:cNvSpPr/>
          <p:nvPr userDrawn="1"/>
        </p:nvSpPr>
        <p:spPr>
          <a:xfrm>
            <a:off x="0" y="0"/>
            <a:ext cx="9144000" cy="5143500"/>
          </a:xfrm>
          <a:prstGeom prst="rect">
            <a:avLst/>
          </a:prstGeom>
          <a:solidFill>
            <a:srgbClr val="002E4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5983D042-B4CA-F844-9F1D-95202FAA7F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10450" y="4508904"/>
            <a:ext cx="1104900" cy="437746"/>
          </a:xfrm>
          <a:prstGeom prst="rect">
            <a:avLst/>
          </a:prstGeom>
        </p:spPr>
      </p:pic>
      <p:sp>
        <p:nvSpPr>
          <p:cNvPr id="2" name="Title 1"/>
          <p:cNvSpPr>
            <a:spLocks noGrp="1"/>
          </p:cNvSpPr>
          <p:nvPr>
            <p:ph type="ctrTitle"/>
          </p:nvPr>
        </p:nvSpPr>
        <p:spPr>
          <a:xfrm>
            <a:off x="5681134" y="1440469"/>
            <a:ext cx="2919510" cy="720777"/>
          </a:xfrm>
        </p:spPr>
        <p:txBody>
          <a:bodyPr>
            <a:noAutofit/>
          </a:bodyPr>
          <a:lstStyle>
            <a:lvl1pPr algn="r">
              <a:defRPr sz="2200">
                <a:solidFill>
                  <a:schemeClr val="bg1"/>
                </a:solidFill>
                <a:latin typeface="Calibri" panose="020F0502020204030204" pitchFamily="34" charset="0"/>
                <a:cs typeface="Calibri" panose="020F0502020204030204" pitchFamily="34" charset="0"/>
              </a:defRPr>
            </a:lvl1pPr>
          </a:lstStyle>
          <a:p>
            <a:r>
              <a:rPr lang="en-AU" dirty="0"/>
              <a:t>Click to edit Master title style</a:t>
            </a:r>
            <a:endParaRPr lang="en-US" dirty="0"/>
          </a:p>
        </p:txBody>
      </p:sp>
      <p:sp>
        <p:nvSpPr>
          <p:cNvPr id="3" name="Subtitle 2"/>
          <p:cNvSpPr>
            <a:spLocks noGrp="1"/>
          </p:cNvSpPr>
          <p:nvPr>
            <p:ph type="subTitle" idx="1" hasCustomPrompt="1"/>
          </p:nvPr>
        </p:nvSpPr>
        <p:spPr>
          <a:xfrm>
            <a:off x="2199843" y="1031341"/>
            <a:ext cx="6400800" cy="409128"/>
          </a:xfrm>
        </p:spPr>
        <p:txBody>
          <a:bodyPr anchor="ctr">
            <a:noAutofit/>
          </a:bodyPr>
          <a:lstStyle>
            <a:lvl1pPr marL="0" indent="0" algn="r">
              <a:buNone/>
              <a:defRPr sz="1100" spc="300">
                <a:solidFill>
                  <a:schemeClr val="bg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a:t>CLICK TO EDIT MASTER SUBTITLE STYLE</a:t>
            </a:r>
            <a:endParaRPr lang="en-US" dirty="0"/>
          </a:p>
        </p:txBody>
      </p:sp>
      <p:sp>
        <p:nvSpPr>
          <p:cNvPr id="6" name="Slide Number Placeholder 5"/>
          <p:cNvSpPr>
            <a:spLocks noGrp="1"/>
          </p:cNvSpPr>
          <p:nvPr>
            <p:ph type="sldNum" sz="quarter" idx="12"/>
          </p:nvPr>
        </p:nvSpPr>
        <p:spPr>
          <a:xfrm>
            <a:off x="304800" y="4727777"/>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pic>
        <p:nvPicPr>
          <p:cNvPr id="10" name="Picture 9">
            <a:extLst>
              <a:ext uri="{FF2B5EF4-FFF2-40B4-BE49-F238E27FC236}">
                <a16:creationId xmlns:a16="http://schemas.microsoft.com/office/drawing/2014/main" id="{2D5E1058-269C-F346-897C-A7FA7102A1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95" y="2723278"/>
            <a:ext cx="9073009" cy="1588989"/>
          </a:xfrm>
          <a:prstGeom prst="rect">
            <a:avLst/>
          </a:prstGeom>
        </p:spPr>
      </p:pic>
    </p:spTree>
    <p:extLst>
      <p:ext uri="{BB962C8B-B14F-4D97-AF65-F5344CB8AC3E}">
        <p14:creationId xmlns:p14="http://schemas.microsoft.com/office/powerpoint/2010/main" val="113634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354D033-2797-3A45-AF9C-87AE1B8FCB2E}"/>
              </a:ext>
            </a:extLst>
          </p:cNvPr>
          <p:cNvSpPr/>
          <p:nvPr userDrawn="1"/>
        </p:nvSpPr>
        <p:spPr>
          <a:xfrm>
            <a:off x="0" y="0"/>
            <a:ext cx="9144000" cy="5143500"/>
          </a:xfrm>
          <a:prstGeom prst="rect">
            <a:avLst/>
          </a:prstGeom>
          <a:solidFill>
            <a:srgbClr val="79BD9A">
              <a:alpha val="73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7391FFA-22FC-0F4B-87B6-60E98C6DCE4E}"/>
              </a:ext>
            </a:extLst>
          </p:cNvPr>
          <p:cNvSpPr/>
          <p:nvPr userDrawn="1"/>
        </p:nvSpPr>
        <p:spPr>
          <a:xfrm>
            <a:off x="0" y="0"/>
            <a:ext cx="9144000" cy="5143500"/>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latin typeface="Calibri" panose="020F0502020204030204" pitchFamily="34" charset="0"/>
              <a:cs typeface="Calibri" panose="020F0502020204030204" pitchFamily="34" charset="0"/>
            </a:endParaRPr>
          </a:p>
        </p:txBody>
      </p:sp>
      <p:pic>
        <p:nvPicPr>
          <p:cNvPr id="13" name="Picture 12">
            <a:extLst>
              <a:ext uri="{FF2B5EF4-FFF2-40B4-BE49-F238E27FC236}">
                <a16:creationId xmlns:a16="http://schemas.microsoft.com/office/drawing/2014/main" id="{6040FA60-40A4-DE42-99A0-75AEC508A105}"/>
              </a:ext>
            </a:extLst>
          </p:cNvPr>
          <p:cNvPicPr>
            <a:picLocks noChangeAspect="1"/>
          </p:cNvPicPr>
          <p:nvPr userDrawn="1"/>
        </p:nvPicPr>
        <p:blipFill>
          <a:blip r:embed="rId2">
            <a:alphaModFix amt="85000"/>
            <a:extLst>
              <a:ext uri="{28A0092B-C50C-407E-A947-70E740481C1C}">
                <a14:useLocalDpi xmlns:a14="http://schemas.microsoft.com/office/drawing/2010/main" val="0"/>
              </a:ext>
            </a:extLst>
          </a:blip>
          <a:stretch>
            <a:fillRect/>
          </a:stretch>
        </p:blipFill>
        <p:spPr>
          <a:xfrm rot="12600000">
            <a:off x="6603999" y="-1409012"/>
            <a:ext cx="4403710" cy="3725876"/>
          </a:xfrm>
          <a:prstGeom prst="rect">
            <a:avLst/>
          </a:prstGeom>
        </p:spPr>
      </p:pic>
      <p:sp>
        <p:nvSpPr>
          <p:cNvPr id="2" name="Title 1"/>
          <p:cNvSpPr>
            <a:spLocks noGrp="1"/>
          </p:cNvSpPr>
          <p:nvPr>
            <p:ph type="title"/>
          </p:nvPr>
        </p:nvSpPr>
        <p:spPr>
          <a:xfrm>
            <a:off x="2780613" y="1709088"/>
            <a:ext cx="3582773" cy="1021556"/>
          </a:xfrm>
        </p:spPr>
        <p:txBody>
          <a:bodyPr anchor="ctr">
            <a:normAutofit/>
          </a:bodyPr>
          <a:lstStyle>
            <a:lvl1pPr algn="ctr">
              <a:defRPr sz="2800" b="0" cap="none">
                <a:solidFill>
                  <a:schemeClr val="bg1"/>
                </a:solidFill>
                <a:latin typeface="Calibri" panose="020F0502020204030204" pitchFamily="34" charset="0"/>
                <a:cs typeface="Calibri" panose="020F0502020204030204" pitchFamily="34" charset="0"/>
              </a:defRPr>
            </a:lvl1pPr>
          </a:lstStyle>
          <a:p>
            <a:endParaRPr lang="en-US" dirty="0"/>
          </a:p>
        </p:txBody>
      </p:sp>
      <p:sp>
        <p:nvSpPr>
          <p:cNvPr id="6" name="Slide Number Placeholder 5"/>
          <p:cNvSpPr>
            <a:spLocks noGrp="1"/>
          </p:cNvSpPr>
          <p:nvPr>
            <p:ph type="sldNum" sz="quarter" idx="12"/>
          </p:nvPr>
        </p:nvSpPr>
        <p:spPr>
          <a:xfrm>
            <a:off x="303428" y="4727111"/>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pic>
        <p:nvPicPr>
          <p:cNvPr id="9" name="Picture 8">
            <a:extLst>
              <a:ext uri="{FF2B5EF4-FFF2-40B4-BE49-F238E27FC236}">
                <a16:creationId xmlns:a16="http://schemas.microsoft.com/office/drawing/2014/main" id="{89D18DBD-AB15-8546-BA92-4DF0D25B547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6363" y="3034098"/>
            <a:ext cx="9429750" cy="1453783"/>
          </a:xfrm>
          <a:prstGeom prst="rect">
            <a:avLst/>
          </a:prstGeom>
        </p:spPr>
      </p:pic>
      <p:pic>
        <p:nvPicPr>
          <p:cNvPr id="14" name="Picture 13">
            <a:extLst>
              <a:ext uri="{FF2B5EF4-FFF2-40B4-BE49-F238E27FC236}">
                <a16:creationId xmlns:a16="http://schemas.microsoft.com/office/drawing/2014/main" id="{E1778AC3-36DE-8740-8240-62EF11DBCBE5}"/>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rot="12600000">
            <a:off x="6603999" y="-1400544"/>
            <a:ext cx="4403710" cy="3725876"/>
          </a:xfrm>
          <a:prstGeom prst="rect">
            <a:avLst/>
          </a:prstGeom>
        </p:spPr>
      </p:pic>
    </p:spTree>
    <p:extLst>
      <p:ext uri="{BB962C8B-B14F-4D97-AF65-F5344CB8AC3E}">
        <p14:creationId xmlns:p14="http://schemas.microsoft.com/office/powerpoint/2010/main" val="1126095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129F822-A2DD-CB44-8B09-8520E6B51062}"/>
              </a:ext>
            </a:extLst>
          </p:cNvPr>
          <p:cNvSpPr/>
          <p:nvPr userDrawn="1"/>
        </p:nvSpPr>
        <p:spPr>
          <a:xfrm>
            <a:off x="0" y="0"/>
            <a:ext cx="9144000" cy="5143500"/>
          </a:xfrm>
          <a:prstGeom prst="rect">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5E150BA-99F8-634E-85DD-4DBC9C5D7EE7}"/>
              </a:ext>
            </a:extLst>
          </p:cNvPr>
          <p:cNvPicPr>
            <a:picLocks noChangeAspect="1"/>
          </p:cNvPicPr>
          <p:nvPr userDrawn="1"/>
        </p:nvPicPr>
        <p:blipFill>
          <a:blip r:embed="rId2">
            <a:alphaModFix amt="52000"/>
            <a:extLst>
              <a:ext uri="{28A0092B-C50C-407E-A947-70E740481C1C}">
                <a14:useLocalDpi xmlns:a14="http://schemas.microsoft.com/office/drawing/2010/main" val="0"/>
              </a:ext>
            </a:extLst>
          </a:blip>
          <a:stretch>
            <a:fillRect/>
          </a:stretch>
        </p:blipFill>
        <p:spPr>
          <a:xfrm rot="12600000">
            <a:off x="6603999" y="-1409012"/>
            <a:ext cx="4403710" cy="3725876"/>
          </a:xfrm>
          <a:prstGeom prst="rect">
            <a:avLst/>
          </a:prstGeom>
        </p:spPr>
      </p:pic>
      <p:pic>
        <p:nvPicPr>
          <p:cNvPr id="9" name="Picture 8">
            <a:extLst>
              <a:ext uri="{FF2B5EF4-FFF2-40B4-BE49-F238E27FC236}">
                <a16:creationId xmlns:a16="http://schemas.microsoft.com/office/drawing/2014/main" id="{0278D3D9-9B5A-5746-AFBA-2B051E08959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1300" y="3098356"/>
            <a:ext cx="9429750" cy="1486210"/>
          </a:xfrm>
          <a:prstGeom prst="rect">
            <a:avLst/>
          </a:prstGeom>
        </p:spPr>
      </p:pic>
      <p:sp>
        <p:nvSpPr>
          <p:cNvPr id="6" name="Slide Number Placeholder 5"/>
          <p:cNvSpPr>
            <a:spLocks noGrp="1"/>
          </p:cNvSpPr>
          <p:nvPr>
            <p:ph type="sldNum" sz="quarter" idx="12"/>
          </p:nvPr>
        </p:nvSpPr>
        <p:spPr>
          <a:xfrm>
            <a:off x="303428" y="4727111"/>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sp>
        <p:nvSpPr>
          <p:cNvPr id="13" name="Title 1">
            <a:extLst>
              <a:ext uri="{FF2B5EF4-FFF2-40B4-BE49-F238E27FC236}">
                <a16:creationId xmlns:a16="http://schemas.microsoft.com/office/drawing/2014/main" id="{1F3137F3-84AB-F948-99E4-FDDA56BC5F37}"/>
              </a:ext>
            </a:extLst>
          </p:cNvPr>
          <p:cNvSpPr>
            <a:spLocks noGrp="1"/>
          </p:cNvSpPr>
          <p:nvPr>
            <p:ph type="title"/>
          </p:nvPr>
        </p:nvSpPr>
        <p:spPr>
          <a:xfrm>
            <a:off x="2780613" y="1709088"/>
            <a:ext cx="3582773" cy="1021556"/>
          </a:xfrm>
        </p:spPr>
        <p:txBody>
          <a:bodyPr anchor="ctr">
            <a:normAutofit/>
          </a:bodyPr>
          <a:lstStyle>
            <a:lvl1pPr algn="ctr">
              <a:defRPr sz="2800" b="0" cap="none">
                <a:solidFill>
                  <a:schemeClr val="tx2"/>
                </a:solidFill>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2537602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7391FFA-22FC-0F4B-87B6-60E98C6DCE4E}"/>
              </a:ext>
            </a:extLst>
          </p:cNvPr>
          <p:cNvSpPr/>
          <p:nvPr userDrawn="1"/>
        </p:nvSpPr>
        <p:spPr>
          <a:xfrm>
            <a:off x="0" y="0"/>
            <a:ext cx="9144000" cy="5143500"/>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latin typeface="Calibri" panose="020F0502020204030204" pitchFamily="34" charset="0"/>
              <a:cs typeface="Calibri" panose="020F0502020204030204" pitchFamily="34" charset="0"/>
            </a:endParaRPr>
          </a:p>
        </p:txBody>
      </p:sp>
      <p:pic>
        <p:nvPicPr>
          <p:cNvPr id="12" name="Picture 11">
            <a:extLst>
              <a:ext uri="{FF2B5EF4-FFF2-40B4-BE49-F238E27FC236}">
                <a16:creationId xmlns:a16="http://schemas.microsoft.com/office/drawing/2014/main" id="{B17CAF1C-BB70-F04A-AFC3-771922F44C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9399" y="3010435"/>
            <a:ext cx="9467850" cy="1486210"/>
          </a:xfrm>
          <a:prstGeom prst="rect">
            <a:avLst/>
          </a:prstGeom>
        </p:spPr>
      </p:pic>
      <p:pic>
        <p:nvPicPr>
          <p:cNvPr id="13" name="Picture 12">
            <a:extLst>
              <a:ext uri="{FF2B5EF4-FFF2-40B4-BE49-F238E27FC236}">
                <a16:creationId xmlns:a16="http://schemas.microsoft.com/office/drawing/2014/main" id="{6040FA60-40A4-DE42-99A0-75AEC508A105}"/>
              </a:ext>
            </a:extLst>
          </p:cNvPr>
          <p:cNvPicPr>
            <a:picLocks noChangeAspect="1"/>
          </p:cNvPicPr>
          <p:nvPr userDrawn="1"/>
        </p:nvPicPr>
        <p:blipFill>
          <a:blip r:embed="rId3">
            <a:alphaModFix amt="85000"/>
            <a:extLst>
              <a:ext uri="{28A0092B-C50C-407E-A947-70E740481C1C}">
                <a14:useLocalDpi xmlns:a14="http://schemas.microsoft.com/office/drawing/2010/main" val="0"/>
              </a:ext>
            </a:extLst>
          </a:blip>
          <a:stretch>
            <a:fillRect/>
          </a:stretch>
        </p:blipFill>
        <p:spPr>
          <a:xfrm rot="12600000">
            <a:off x="6603999" y="-1409012"/>
            <a:ext cx="4403710" cy="3725876"/>
          </a:xfrm>
          <a:prstGeom prst="rect">
            <a:avLst/>
          </a:prstGeom>
        </p:spPr>
      </p:pic>
      <p:sp>
        <p:nvSpPr>
          <p:cNvPr id="6" name="Slide Number Placeholder 5"/>
          <p:cNvSpPr>
            <a:spLocks noGrp="1"/>
          </p:cNvSpPr>
          <p:nvPr>
            <p:ph type="sldNum" sz="quarter" idx="12"/>
          </p:nvPr>
        </p:nvSpPr>
        <p:spPr>
          <a:xfrm>
            <a:off x="303428" y="4727111"/>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sp>
        <p:nvSpPr>
          <p:cNvPr id="15" name="Title 1">
            <a:extLst>
              <a:ext uri="{FF2B5EF4-FFF2-40B4-BE49-F238E27FC236}">
                <a16:creationId xmlns:a16="http://schemas.microsoft.com/office/drawing/2014/main" id="{49FEFFB3-EB1F-0345-9494-C491425F5044}"/>
              </a:ext>
            </a:extLst>
          </p:cNvPr>
          <p:cNvSpPr>
            <a:spLocks noGrp="1"/>
          </p:cNvSpPr>
          <p:nvPr>
            <p:ph type="title"/>
          </p:nvPr>
        </p:nvSpPr>
        <p:spPr>
          <a:xfrm>
            <a:off x="2780613" y="1709088"/>
            <a:ext cx="3582773" cy="1021556"/>
          </a:xfrm>
        </p:spPr>
        <p:txBody>
          <a:bodyPr anchor="ctr">
            <a:normAutofit/>
          </a:bodyPr>
          <a:lstStyle>
            <a:lvl1pPr algn="ctr">
              <a:defRPr sz="2800" b="0" cap="none">
                <a:solidFill>
                  <a:schemeClr val="bg1"/>
                </a:solidFill>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553277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129F822-A2DD-CB44-8B09-8520E6B51062}"/>
              </a:ext>
            </a:extLst>
          </p:cNvPr>
          <p:cNvSpPr/>
          <p:nvPr userDrawn="1"/>
        </p:nvSpPr>
        <p:spPr>
          <a:xfrm>
            <a:off x="0" y="0"/>
            <a:ext cx="9144000" cy="5143500"/>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5E150BA-99F8-634E-85DD-4DBC9C5D7EE7}"/>
              </a:ext>
            </a:extLst>
          </p:cNvPr>
          <p:cNvPicPr>
            <a:picLocks noChangeAspect="1"/>
          </p:cNvPicPr>
          <p:nvPr userDrawn="1"/>
        </p:nvPicPr>
        <p:blipFill>
          <a:blip r:embed="rId2">
            <a:alphaModFix amt="52000"/>
            <a:extLst>
              <a:ext uri="{28A0092B-C50C-407E-A947-70E740481C1C}">
                <a14:useLocalDpi xmlns:a14="http://schemas.microsoft.com/office/drawing/2010/main" val="0"/>
              </a:ext>
            </a:extLst>
          </a:blip>
          <a:stretch>
            <a:fillRect/>
          </a:stretch>
        </p:blipFill>
        <p:spPr>
          <a:xfrm rot="12600000">
            <a:off x="6603999" y="-1409012"/>
            <a:ext cx="4403710" cy="3725876"/>
          </a:xfrm>
          <a:prstGeom prst="rect">
            <a:avLst/>
          </a:prstGeom>
        </p:spPr>
      </p:pic>
      <p:pic>
        <p:nvPicPr>
          <p:cNvPr id="9" name="Picture 8">
            <a:extLst>
              <a:ext uri="{FF2B5EF4-FFF2-40B4-BE49-F238E27FC236}">
                <a16:creationId xmlns:a16="http://schemas.microsoft.com/office/drawing/2014/main" id="{0278D3D9-9B5A-5746-AFBA-2B051E08959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41300" y="3098356"/>
            <a:ext cx="9429750" cy="1486210"/>
          </a:xfrm>
          <a:prstGeom prst="rect">
            <a:avLst/>
          </a:prstGeom>
        </p:spPr>
      </p:pic>
      <p:sp>
        <p:nvSpPr>
          <p:cNvPr id="6" name="Slide Number Placeholder 5"/>
          <p:cNvSpPr>
            <a:spLocks noGrp="1"/>
          </p:cNvSpPr>
          <p:nvPr>
            <p:ph type="sldNum" sz="quarter" idx="12"/>
          </p:nvPr>
        </p:nvSpPr>
        <p:spPr>
          <a:xfrm>
            <a:off x="303428" y="4727111"/>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sp>
        <p:nvSpPr>
          <p:cNvPr id="12" name="Title 1">
            <a:extLst>
              <a:ext uri="{FF2B5EF4-FFF2-40B4-BE49-F238E27FC236}">
                <a16:creationId xmlns:a16="http://schemas.microsoft.com/office/drawing/2014/main" id="{6B4068DF-4E74-BD4D-BD6B-38BCEBFA2229}"/>
              </a:ext>
            </a:extLst>
          </p:cNvPr>
          <p:cNvSpPr>
            <a:spLocks noGrp="1"/>
          </p:cNvSpPr>
          <p:nvPr>
            <p:ph type="title"/>
          </p:nvPr>
        </p:nvSpPr>
        <p:spPr>
          <a:xfrm>
            <a:off x="2780613" y="1709088"/>
            <a:ext cx="3582773" cy="1021556"/>
          </a:xfrm>
        </p:spPr>
        <p:txBody>
          <a:bodyPr anchor="ctr">
            <a:normAutofit/>
          </a:bodyPr>
          <a:lstStyle>
            <a:lvl1pPr algn="ctr">
              <a:defRPr sz="2800" b="0" cap="none">
                <a:solidFill>
                  <a:schemeClr val="bg1"/>
                </a:solidFill>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2110204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129F822-A2DD-CB44-8B09-8520E6B51062}"/>
              </a:ext>
            </a:extLst>
          </p:cNvPr>
          <p:cNvSpPr/>
          <p:nvPr userDrawn="1"/>
        </p:nvSpPr>
        <p:spPr>
          <a:xfrm>
            <a:off x="0" y="0"/>
            <a:ext cx="9144000" cy="5143500"/>
          </a:xfrm>
          <a:prstGeom prst="rect">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5E150BA-99F8-634E-85DD-4DBC9C5D7EE7}"/>
              </a:ext>
            </a:extLst>
          </p:cNvPr>
          <p:cNvPicPr>
            <a:picLocks noChangeAspect="1"/>
          </p:cNvPicPr>
          <p:nvPr userDrawn="1"/>
        </p:nvPicPr>
        <p:blipFill>
          <a:blip r:embed="rId2">
            <a:alphaModFix amt="52000"/>
            <a:extLst>
              <a:ext uri="{28A0092B-C50C-407E-A947-70E740481C1C}">
                <a14:useLocalDpi xmlns:a14="http://schemas.microsoft.com/office/drawing/2010/main" val="0"/>
              </a:ext>
            </a:extLst>
          </a:blip>
          <a:stretch>
            <a:fillRect/>
          </a:stretch>
        </p:blipFill>
        <p:spPr>
          <a:xfrm rot="12600000">
            <a:off x="6603999" y="-1400546"/>
            <a:ext cx="4403710" cy="3725876"/>
          </a:xfrm>
          <a:prstGeom prst="rect">
            <a:avLst/>
          </a:prstGeom>
        </p:spPr>
      </p:pic>
      <p:sp>
        <p:nvSpPr>
          <p:cNvPr id="6" name="Slide Number Placeholder 5"/>
          <p:cNvSpPr>
            <a:spLocks noGrp="1"/>
          </p:cNvSpPr>
          <p:nvPr>
            <p:ph type="sldNum" sz="quarter" idx="12"/>
          </p:nvPr>
        </p:nvSpPr>
        <p:spPr>
          <a:xfrm>
            <a:off x="303428" y="4727111"/>
            <a:ext cx="2133600" cy="273844"/>
          </a:xfrm>
        </p:spPr>
        <p:txBody>
          <a:bodyPr/>
          <a:lstStyle>
            <a:lvl1pPr algn="l">
              <a:defRPr sz="1050">
                <a:solidFill>
                  <a:schemeClr val="bg1"/>
                </a:solidFill>
              </a:defRPr>
            </a:lvl1pPr>
          </a:lstStyle>
          <a:p>
            <a:fld id="{5CAB8BE3-8A4D-6B4C-99CF-E4EF4DEE30D7}" type="slidenum">
              <a:rPr lang="en-US" smtClean="0"/>
              <a:pPr/>
              <a:t>‹#›</a:t>
            </a:fld>
            <a:endParaRPr lang="en-US"/>
          </a:p>
        </p:txBody>
      </p:sp>
      <p:sp>
        <p:nvSpPr>
          <p:cNvPr id="12" name="Title 1">
            <a:extLst>
              <a:ext uri="{FF2B5EF4-FFF2-40B4-BE49-F238E27FC236}">
                <a16:creationId xmlns:a16="http://schemas.microsoft.com/office/drawing/2014/main" id="{6B4068DF-4E74-BD4D-BD6B-38BCEBFA2229}"/>
              </a:ext>
            </a:extLst>
          </p:cNvPr>
          <p:cNvSpPr>
            <a:spLocks noGrp="1"/>
          </p:cNvSpPr>
          <p:nvPr>
            <p:ph type="title"/>
          </p:nvPr>
        </p:nvSpPr>
        <p:spPr>
          <a:xfrm>
            <a:off x="2780613" y="1709088"/>
            <a:ext cx="3582773" cy="1021556"/>
          </a:xfrm>
        </p:spPr>
        <p:txBody>
          <a:bodyPr anchor="ctr">
            <a:normAutofit/>
          </a:bodyPr>
          <a:lstStyle>
            <a:lvl1pPr algn="ctr">
              <a:defRPr sz="2800" b="0" cap="none">
                <a:solidFill>
                  <a:schemeClr val="tx2"/>
                </a:solidFill>
                <a:latin typeface="Calibri" panose="020F0502020204030204" pitchFamily="34" charset="0"/>
                <a:cs typeface="Calibri" panose="020F0502020204030204" pitchFamily="34" charset="0"/>
              </a:defRPr>
            </a:lvl1pPr>
          </a:lstStyle>
          <a:p>
            <a:endParaRPr lang="en-US" dirty="0"/>
          </a:p>
        </p:txBody>
      </p:sp>
      <p:pic>
        <p:nvPicPr>
          <p:cNvPr id="10" name="Picture 9">
            <a:extLst>
              <a:ext uri="{FF2B5EF4-FFF2-40B4-BE49-F238E27FC236}">
                <a16:creationId xmlns:a16="http://schemas.microsoft.com/office/drawing/2014/main" id="{A8E08A6A-A800-0448-8D82-E710A456F05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9399" y="3010435"/>
            <a:ext cx="9467850" cy="1486210"/>
          </a:xfrm>
          <a:prstGeom prst="rect">
            <a:avLst/>
          </a:prstGeom>
        </p:spPr>
      </p:pic>
    </p:spTree>
    <p:extLst>
      <p:ext uri="{BB962C8B-B14F-4D97-AF65-F5344CB8AC3E}">
        <p14:creationId xmlns:p14="http://schemas.microsoft.com/office/powerpoint/2010/main" val="1591459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0206" y="427094"/>
            <a:ext cx="3150662" cy="454424"/>
          </a:xfrm>
        </p:spPr>
        <p:txBody>
          <a:bodyPr anchor="t">
            <a:noAutofit/>
          </a:bodyPr>
          <a:lstStyle>
            <a:lvl1pPr algn="l">
              <a:defRPr sz="2200">
                <a:solidFill>
                  <a:schemeClr val="accent2">
                    <a:lumMod val="60000"/>
                    <a:lumOff val="40000"/>
                  </a:schemeClr>
                </a:solidFill>
              </a:defRPr>
            </a:lvl1pPr>
          </a:lstStyle>
          <a:p>
            <a:r>
              <a:rPr lang="en-AU" dirty="0"/>
              <a:t>Click to edit Master title style</a:t>
            </a:r>
            <a:endParaRPr lang="en-US" dirty="0"/>
          </a:p>
        </p:txBody>
      </p:sp>
      <p:sp>
        <p:nvSpPr>
          <p:cNvPr id="3" name="Content Placeholder 2"/>
          <p:cNvSpPr>
            <a:spLocks noGrp="1"/>
          </p:cNvSpPr>
          <p:nvPr>
            <p:ph idx="1"/>
          </p:nvPr>
        </p:nvSpPr>
        <p:spPr>
          <a:xfrm>
            <a:off x="820207" y="1416382"/>
            <a:ext cx="6120090" cy="2861660"/>
          </a:xfrm>
        </p:spPr>
        <p:txBody>
          <a:bodyPr>
            <a:normAutofit/>
          </a:bodyPr>
          <a:lstStyle>
            <a:lvl1pPr>
              <a:defRPr sz="1300">
                <a:solidFill>
                  <a:schemeClr val="tx2"/>
                </a:solidFill>
              </a:defRPr>
            </a:lvl1pPr>
            <a:lvl2pPr>
              <a:defRPr sz="1300">
                <a:solidFill>
                  <a:schemeClr val="tx2"/>
                </a:solidFill>
              </a:defRPr>
            </a:lvl2pPr>
            <a:lvl3pPr>
              <a:defRPr sz="1300">
                <a:solidFill>
                  <a:schemeClr val="tx2"/>
                </a:solidFill>
              </a:defRPr>
            </a:lvl3pPr>
            <a:lvl4pPr>
              <a:defRPr sz="1300">
                <a:solidFill>
                  <a:schemeClr val="tx2"/>
                </a:solidFill>
              </a:defRPr>
            </a:lvl4pPr>
            <a:lvl5pPr>
              <a:defRPr sz="1300">
                <a:solidFill>
                  <a:schemeClr val="tx2"/>
                </a:solidFill>
              </a:defRPr>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
        <p:nvSpPr>
          <p:cNvPr id="6" name="Slide Number Placeholder 5"/>
          <p:cNvSpPr>
            <a:spLocks noGrp="1"/>
          </p:cNvSpPr>
          <p:nvPr>
            <p:ph type="sldNum" sz="quarter" idx="12"/>
          </p:nvPr>
        </p:nvSpPr>
        <p:spPr>
          <a:xfrm>
            <a:off x="304272" y="4727111"/>
            <a:ext cx="2133600" cy="273844"/>
          </a:xfrm>
        </p:spPr>
        <p:txBody>
          <a:bodyPr/>
          <a:lstStyle>
            <a:lvl1pPr algn="l">
              <a:defRPr sz="1050">
                <a:solidFill>
                  <a:schemeClr val="tx2"/>
                </a:solidFill>
              </a:defRPr>
            </a:lvl1pPr>
          </a:lstStyle>
          <a:p>
            <a:endParaRPr lang="en-US" dirty="0"/>
          </a:p>
        </p:txBody>
      </p:sp>
      <p:pic>
        <p:nvPicPr>
          <p:cNvPr id="7" name="Picture 6">
            <a:extLst>
              <a:ext uri="{FF2B5EF4-FFF2-40B4-BE49-F238E27FC236}">
                <a16:creationId xmlns:a16="http://schemas.microsoft.com/office/drawing/2014/main" id="{92C5565C-0272-1941-AFE2-106C7A93B2F7}"/>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pic>
        <p:nvPicPr>
          <p:cNvPr id="8" name="Picture 7">
            <a:extLst>
              <a:ext uri="{FF2B5EF4-FFF2-40B4-BE49-F238E27FC236}">
                <a16:creationId xmlns:a16="http://schemas.microsoft.com/office/drawing/2014/main" id="{F093692C-CBC8-6544-AA2B-EC6DD184FEC6}"/>
              </a:ext>
            </a:extLst>
          </p:cNvPr>
          <p:cNvPicPr>
            <a:picLocks noChangeAspect="1"/>
          </p:cNvPicPr>
          <p:nvPr userDrawn="1"/>
        </p:nvPicPr>
        <p:blipFill>
          <a:blip r:embed="rId3">
            <a:alphaModFix amt="70000"/>
            <a:extLst>
              <a:ext uri="{28A0092B-C50C-407E-A947-70E740481C1C}">
                <a14:useLocalDpi xmlns:a14="http://schemas.microsoft.com/office/drawing/2010/main" val="0"/>
              </a:ext>
            </a:extLst>
          </a:blip>
          <a:stretch>
            <a:fillRect/>
          </a:stretch>
        </p:blipFill>
        <p:spPr>
          <a:xfrm>
            <a:off x="283253" y="429146"/>
            <a:ext cx="427948" cy="332849"/>
          </a:xfrm>
          <a:prstGeom prst="rect">
            <a:avLst/>
          </a:prstGeom>
        </p:spPr>
      </p:pic>
    </p:spTree>
    <p:extLst>
      <p:ext uri="{BB962C8B-B14F-4D97-AF65-F5344CB8AC3E}">
        <p14:creationId xmlns:p14="http://schemas.microsoft.com/office/powerpoint/2010/main" val="2742334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AU"/>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65B75C7-F96F-CC46-A9EF-F163FA7193ED}" type="datetimeFigureOut">
              <a:rPr lang="en-US" smtClean="0"/>
              <a:t>8/1/2018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CAB8BE3-8A4D-6B4C-99CF-E4EF4DEE30D7}" type="slidenum">
              <a:rPr lang="en-US" smtClean="0"/>
              <a:t>‹#›</a:t>
            </a:fld>
            <a:endParaRPr lang="en-US"/>
          </a:p>
        </p:txBody>
      </p:sp>
    </p:spTree>
    <p:extLst>
      <p:ext uri="{BB962C8B-B14F-4D97-AF65-F5344CB8AC3E}">
        <p14:creationId xmlns:p14="http://schemas.microsoft.com/office/powerpoint/2010/main" val="3040337798"/>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62" r:id="rId3"/>
    <p:sldLayoutId id="2147483669" r:id="rId4"/>
    <p:sldLayoutId id="2147483670" r:id="rId5"/>
    <p:sldLayoutId id="2147483671" r:id="rId6"/>
    <p:sldLayoutId id="2147483672" r:id="rId7"/>
    <p:sldLayoutId id="2147483676" r:id="rId8"/>
    <p:sldLayoutId id="2147483650" r:id="rId9"/>
    <p:sldLayoutId id="2147483667" r:id="rId10"/>
    <p:sldLayoutId id="2147483668" r:id="rId11"/>
    <p:sldLayoutId id="2147483673" r:id="rId12"/>
    <p:sldLayoutId id="2147483677" r:id="rId13"/>
    <p:sldLayoutId id="2147483678" r:id="rId14"/>
    <p:sldLayoutId id="2147483674" r:id="rId1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67FEC4AF-C645-A247-833E-A0EE9F9A1E06}"/>
              </a:ext>
            </a:extLst>
          </p:cNvPr>
          <p:cNvSpPr>
            <a:spLocks noGrp="1"/>
          </p:cNvSpPr>
          <p:nvPr>
            <p:ph type="ctrTitle"/>
          </p:nvPr>
        </p:nvSpPr>
        <p:spPr>
          <a:xfrm>
            <a:off x="5339443" y="1440469"/>
            <a:ext cx="3261201" cy="720777"/>
          </a:xfrm>
        </p:spPr>
        <p:txBody>
          <a:bodyPr/>
          <a:lstStyle/>
          <a:p>
            <a:r>
              <a:rPr lang="en-US" sz="2400" b="1" dirty="0">
                <a:latin typeface="Open Sans" panose="020B0606030504020204" pitchFamily="34" charset="0"/>
                <a:ea typeface="Open Sans" panose="020B0606030504020204" pitchFamily="34" charset="0"/>
                <a:cs typeface="Open Sans" panose="020B0606030504020204" pitchFamily="34" charset="0"/>
              </a:rPr>
              <a:t>The Case for Change</a:t>
            </a:r>
            <a:endParaRPr lang="en-US" sz="2400" b="1" dirty="0">
              <a:solidFill>
                <a:schemeClr val="accent2">
                  <a:lumMod val="60000"/>
                  <a:lumOff val="4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Subtitle 16">
            <a:extLst>
              <a:ext uri="{FF2B5EF4-FFF2-40B4-BE49-F238E27FC236}">
                <a16:creationId xmlns:a16="http://schemas.microsoft.com/office/drawing/2014/main" id="{6CDB0499-43ED-774D-B536-9A4B5211BBBA}"/>
              </a:ext>
            </a:extLst>
          </p:cNvPr>
          <p:cNvSpPr>
            <a:spLocks noGrp="1"/>
          </p:cNvSpPr>
          <p:nvPr>
            <p:ph type="subTitle" idx="1"/>
          </p:nvPr>
        </p:nvSpPr>
        <p:spPr/>
        <p:txBody>
          <a:bodyPr/>
          <a:lstStyle/>
          <a:p>
            <a:r>
              <a:rPr lang="en-US" dirty="0"/>
              <a:t>September 2018</a:t>
            </a:r>
          </a:p>
        </p:txBody>
      </p:sp>
      <mc:AlternateContent xmlns:mc="http://schemas.openxmlformats.org/markup-compatibility/2006" xmlns:pslz="http://schemas.microsoft.com/office/powerpoint/2016/slidezoom">
        <mc:Choice Requires="pslz">
          <p:graphicFrame>
            <p:nvGraphicFramePr>
              <p:cNvPr id="3" name="Slide Zoom 2">
                <a:extLst>
                  <a:ext uri="{FF2B5EF4-FFF2-40B4-BE49-F238E27FC236}">
                    <a16:creationId xmlns:a16="http://schemas.microsoft.com/office/drawing/2014/main" id="{903944EA-68D9-4F40-A09D-A3B9B687CF6E}"/>
                  </a:ext>
                </a:extLst>
              </p:cNvPr>
              <p:cNvGraphicFramePr>
                <a:graphicFrameLocks noChangeAspect="1"/>
              </p:cNvGraphicFramePr>
              <p:nvPr>
                <p:extLst>
                  <p:ext uri="{D42A27DB-BD31-4B8C-83A1-F6EECF244321}">
                    <p14:modId xmlns:p14="http://schemas.microsoft.com/office/powerpoint/2010/main" val="1482446949"/>
                  </p:ext>
                </p:extLst>
              </p:nvPr>
            </p:nvGraphicFramePr>
            <p:xfrm>
              <a:off x="-2425535" y="3966019"/>
              <a:ext cx="2286000" cy="1285875"/>
            </p:xfrm>
            <a:graphic>
              <a:graphicData uri="http://schemas.microsoft.com/office/powerpoint/2016/slidezoom">
                <pslz:sldZm>
                  <pslz:sldZmObj sldId="271" cId="4229508538">
                    <pslz:zmPr id="{46E4B236-3C7F-4E92-91CE-3071093C586A}" returnToParent="0" transitionDur="1000">
                      <p166:blipFill xmlns:p166="http://schemas.microsoft.com/office/powerpoint/2016/6/main">
                        <a:blip r:embed="rId2"/>
                        <a:stretch>
                          <a:fillRect/>
                        </a:stretch>
                      </p166:blipFill>
                      <p166:spPr xmlns:p166="http://schemas.microsoft.com/office/powerpoint/2016/6/main">
                        <a:xfrm>
                          <a:off x="0" y="0"/>
                          <a:ext cx="2286000" cy="1285875"/>
                        </a:xfrm>
                        <a:prstGeom prst="rect">
                          <a:avLst/>
                        </a:prstGeom>
                        <a:ln w="3175">
                          <a:solidFill>
                            <a:prstClr val="ltGray"/>
                          </a:solidFill>
                        </a:ln>
                      </p166:spPr>
                    </pslz:zmPr>
                  </pslz:sldZmObj>
                </pslz:sldZm>
              </a:graphicData>
            </a:graphic>
          </p:graphicFrame>
        </mc:Choice>
        <mc:Fallback xmlns="">
          <p:pic>
            <p:nvPicPr>
              <p:cNvPr id="3" name="Slide Zoom 2">
                <a:extLst>
                  <a:ext uri="{FF2B5EF4-FFF2-40B4-BE49-F238E27FC236}">
                    <a16:creationId xmlns:a16="http://schemas.microsoft.com/office/drawing/2014/main" id="{903944EA-68D9-4F40-A09D-A3B9B687CF6E}"/>
                  </a:ext>
                </a:extLst>
              </p:cNvPr>
              <p:cNvPicPr>
                <a:picLocks noGrp="1" noRot="1" noChangeAspect="1" noMove="1" noResize="1" noEditPoints="1" noAdjustHandles="1" noChangeArrowheads="1" noChangeShapeType="1"/>
              </p:cNvPicPr>
              <p:nvPr/>
            </p:nvPicPr>
            <p:blipFill>
              <a:blip r:embed="rId3"/>
              <a:stretch>
                <a:fillRect/>
              </a:stretch>
            </p:blipFill>
            <p:spPr>
              <a:xfrm>
                <a:off x="-2425535" y="3966019"/>
                <a:ext cx="2286000" cy="1285875"/>
              </a:xfrm>
              <a:prstGeom prst="rect">
                <a:avLst/>
              </a:prstGeom>
              <a:ln w="3175">
                <a:solidFill>
                  <a:prstClr val="ltGray"/>
                </a:solidFill>
              </a:ln>
            </p:spPr>
          </p:pic>
        </mc:Fallback>
      </mc:AlternateContent>
    </p:spTree>
    <p:extLst>
      <p:ext uri="{BB962C8B-B14F-4D97-AF65-F5344CB8AC3E}">
        <p14:creationId xmlns:p14="http://schemas.microsoft.com/office/powerpoint/2010/main" val="1638759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6B30B-42E7-4F29-A8C6-AA1B53BABD7C}"/>
              </a:ext>
            </a:extLst>
          </p:cNvPr>
          <p:cNvSpPr>
            <a:spLocks noGrp="1"/>
          </p:cNvSpPr>
          <p:nvPr>
            <p:ph type="title"/>
          </p:nvPr>
        </p:nvSpPr>
        <p:spPr>
          <a:xfrm>
            <a:off x="820206" y="427094"/>
            <a:ext cx="6120000" cy="772494"/>
          </a:xfrm>
        </p:spPr>
        <p:txBody>
          <a:bodyPr/>
          <a:lstStyle/>
          <a:p>
            <a: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Diverse and inclusive </a:t>
            </a:r>
            <a:r>
              <a:rPr lang="en-US" b="1" dirty="0" err="1">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organisations</a:t>
            </a:r>
            <a: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 attract, develop and retain the best talent</a:t>
            </a:r>
            <a:b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br>
            <a:b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br>
            <a:endPar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298FFB4D-3ACC-49B8-BA5E-39A198ADA2C7}"/>
              </a:ext>
            </a:extLst>
          </p:cNvPr>
          <p:cNvSpPr>
            <a:spLocks noGrp="1"/>
          </p:cNvSpPr>
          <p:nvPr>
            <p:ph idx="1"/>
          </p:nvPr>
        </p:nvSpPr>
        <p:spPr>
          <a:xfrm>
            <a:off x="820206" y="1584186"/>
            <a:ext cx="3414911" cy="929776"/>
          </a:xfrm>
        </p:spPr>
        <p:txBody>
          <a:bodyPr numCol="1">
            <a:normAutofit/>
          </a:bodyPr>
          <a:lstStyle/>
          <a:p>
            <a:pPr marL="285750" indent="-285750">
              <a:lnSpc>
                <a:spcPct val="114000"/>
              </a:lnSpc>
              <a:spcBef>
                <a:spcPts val="0"/>
              </a:spcBef>
              <a:buFont typeface="Arial" panose="020B0604020202020204" pitchFamily="34" charset="0"/>
              <a:buChar char="•"/>
            </a:pP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The millennial generation seek out employers with a </a:t>
            </a:r>
            <a:r>
              <a:rPr lang="en-US" sz="14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strong record on equality and diversity</a:t>
            </a:r>
          </a:p>
          <a:p>
            <a:pPr marL="285750" indent="-285750">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14000"/>
              </a:lnSpc>
              <a:spcBef>
                <a:spcPts val="0"/>
              </a:spcBef>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Content Placeholder 2">
            <a:extLst>
              <a:ext uri="{FF2B5EF4-FFF2-40B4-BE49-F238E27FC236}">
                <a16:creationId xmlns:a16="http://schemas.microsoft.com/office/drawing/2014/main" id="{D3D99131-240F-4AD7-8992-8D2805568517}"/>
              </a:ext>
            </a:extLst>
          </p:cNvPr>
          <p:cNvSpPr txBox="1">
            <a:spLocks/>
          </p:cNvSpPr>
          <p:nvPr/>
        </p:nvSpPr>
        <p:spPr>
          <a:xfrm>
            <a:off x="5226695" y="1318675"/>
            <a:ext cx="3097100" cy="2537797"/>
          </a:xfrm>
          <a:prstGeom prst="rect">
            <a:avLst/>
          </a:prstGeom>
        </p:spPr>
        <p:txBody>
          <a:bodyPr vert="horz" lIns="91440" tIns="45720" rIns="91440" bIns="45720" numCol="1" rtlCol="0">
            <a:normAutofit lnSpcReduction="10000"/>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14000"/>
              </a:lnSpc>
              <a:spcBef>
                <a:spcPts val="0"/>
              </a:spcBef>
              <a:buFont typeface="Arial" panose="020B0604020202020204" pitchFamily="34" charset="0"/>
              <a:buChar char="•"/>
            </a:pPr>
            <a:r>
              <a:rPr lang="en-US" sz="14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Employers need to be able to retain talent,</a:t>
            </a: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 particularly in areas of current and projected skills shortage. This may require increased flexibility to meet the needs of a more diverse workforce; including a wider generational gap, greater gender balance, and people from different cultures</a:t>
            </a:r>
          </a:p>
          <a:p>
            <a:pPr marL="285750" indent="-285750">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Content Placeholder 2">
            <a:extLst>
              <a:ext uri="{FF2B5EF4-FFF2-40B4-BE49-F238E27FC236}">
                <a16:creationId xmlns:a16="http://schemas.microsoft.com/office/drawing/2014/main" id="{399B1821-986C-4BBD-B2C9-9086DCF9051C}"/>
              </a:ext>
            </a:extLst>
          </p:cNvPr>
          <p:cNvSpPr txBox="1">
            <a:spLocks/>
          </p:cNvSpPr>
          <p:nvPr/>
        </p:nvSpPr>
        <p:spPr>
          <a:xfrm>
            <a:off x="820206" y="2629539"/>
            <a:ext cx="3376789" cy="1226933"/>
          </a:xfrm>
          <a:prstGeom prst="rect">
            <a:avLst/>
          </a:prstGeom>
        </p:spPr>
        <p:txBody>
          <a:bodyPr vert="horz" lIns="91440" tIns="45720" rIns="91440" bIns="45720" numCol="1" rtlCol="0">
            <a:normAutofit fontScale="92500" lnSpcReduction="20000"/>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nSpc>
                <a:spcPct val="114000"/>
              </a:lnSpc>
              <a:spcBef>
                <a:spcPts val="0"/>
              </a:spcBef>
              <a:buFont typeface="Arial" panose="020B0604020202020204" pitchFamily="34" charset="0"/>
              <a:buChar char="•"/>
            </a:pP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When an employee perceives their cultural beliefs are included in a workplace, </a:t>
            </a:r>
            <a:r>
              <a:rPr lang="en-US" sz="14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it benefits job outcomes, career satisfaction, organization commitment and retention</a:t>
            </a:r>
          </a:p>
          <a:p>
            <a:pPr>
              <a:lnSpc>
                <a:spcPct val="114000"/>
              </a:lnSpc>
              <a:spcBef>
                <a:spcPts val="0"/>
              </a:spcBef>
            </a:pP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87698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0599F0CF-ED58-47BD-93C1-4C9CB1FD4ED9}"/>
              </a:ext>
            </a:extLst>
          </p:cNvPr>
          <p:cNvSpPr txBox="1">
            <a:spLocks/>
          </p:cNvSpPr>
          <p:nvPr/>
        </p:nvSpPr>
        <p:spPr>
          <a:xfrm>
            <a:off x="882649" y="558800"/>
            <a:ext cx="2880875" cy="4140266"/>
          </a:xfrm>
          <a:prstGeom prst="rect">
            <a:avLst/>
          </a:prstGeom>
        </p:spPr>
        <p:txBody>
          <a:bodyPr vert="horz" lIns="91440" tIns="45720" rIns="91440" bIns="45720" rtlCol="0" anchor="ctr">
            <a:normAutofit lnSpcReduction="10000"/>
          </a:bodyPr>
          <a:lstStyle>
            <a:lvl1pPr algn="ctr" defTabSz="457200" rtl="0" eaLnBrk="1" latinLnBrk="0" hangingPunct="1">
              <a:spcBef>
                <a:spcPct val="0"/>
              </a:spcBef>
              <a:buNone/>
              <a:defRPr sz="2800" b="0" kern="1200" cap="none">
                <a:solidFill>
                  <a:schemeClr val="bg1"/>
                </a:solidFill>
                <a:latin typeface="Calibri" panose="020F0502020204030204" pitchFamily="34" charset="0"/>
                <a:ea typeface="+mj-ea"/>
                <a:cs typeface="Calibri" panose="020F0502020204030204" pitchFamily="34" charset="0"/>
              </a:defRPr>
            </a:lvl1pPr>
          </a:lstStyle>
          <a:p>
            <a:pPr algn="l"/>
            <a:r>
              <a:rPr lang="en-US" sz="2400" dirty="0">
                <a:solidFill>
                  <a:srgbClr val="002E4F"/>
                </a:solidFill>
                <a:latin typeface="Open Sans" panose="020B0606030504020204" pitchFamily="34" charset="0"/>
                <a:ea typeface="Open Sans" panose="020B0606030504020204" pitchFamily="34" charset="0"/>
                <a:cs typeface="Open Sans" panose="020B0606030504020204" pitchFamily="34" charset="0"/>
              </a:rPr>
              <a:t>And, beyond all of this, equal opportunity isn’t just good for business. </a:t>
            </a:r>
          </a:p>
          <a:p>
            <a:pPr algn="l"/>
            <a:r>
              <a:rPr lang="en-US" sz="2400" b="1" dirty="0">
                <a:solidFill>
                  <a:srgbClr val="002E4F"/>
                </a:solidFill>
                <a:latin typeface="Open Sans" panose="020B0606030504020204" pitchFamily="34" charset="0"/>
                <a:ea typeface="Open Sans" panose="020B0606030504020204" pitchFamily="34" charset="0"/>
                <a:cs typeface="Open Sans" panose="020B0606030504020204" pitchFamily="34" charset="0"/>
              </a:rPr>
              <a:t>It’s good for society; making life more manageable and fulfilling for employees and their families.</a:t>
            </a:r>
          </a:p>
        </p:txBody>
      </p:sp>
      <p:sp>
        <p:nvSpPr>
          <p:cNvPr id="7" name="Title 2">
            <a:extLst>
              <a:ext uri="{FF2B5EF4-FFF2-40B4-BE49-F238E27FC236}">
                <a16:creationId xmlns:a16="http://schemas.microsoft.com/office/drawing/2014/main" id="{7D8CD24D-A5C7-4EDE-92C7-761BA06E0091}"/>
              </a:ext>
            </a:extLst>
          </p:cNvPr>
          <p:cNvSpPr txBox="1">
            <a:spLocks/>
          </p:cNvSpPr>
          <p:nvPr/>
        </p:nvSpPr>
        <p:spPr>
          <a:xfrm>
            <a:off x="5266178" y="154081"/>
            <a:ext cx="3611122" cy="439264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2800" b="0" kern="1200" cap="none">
                <a:solidFill>
                  <a:schemeClr val="bg1"/>
                </a:solidFill>
                <a:latin typeface="Calibri" panose="020F0502020204030204" pitchFamily="34" charset="0"/>
                <a:ea typeface="+mj-ea"/>
                <a:cs typeface="Calibri" panose="020F0502020204030204" pitchFamily="34" charset="0"/>
              </a:defRPr>
            </a:lvl1pPr>
          </a:lstStyle>
          <a:p>
            <a:pPr algn="l"/>
            <a:r>
              <a:rPr lang="en-US" sz="2400" dirty="0">
                <a:solidFill>
                  <a:srgbClr val="002E4F"/>
                </a:solidFill>
                <a:latin typeface="Open Sans" panose="020B0606030504020204" pitchFamily="34" charset="0"/>
                <a:ea typeface="Open Sans" panose="020B0606030504020204" pitchFamily="34" charset="0"/>
                <a:cs typeface="Open Sans" panose="020B0606030504020204" pitchFamily="34" charset="0"/>
              </a:rPr>
              <a:t>“Perhaps we should also </a:t>
            </a:r>
            <a:r>
              <a:rPr lang="en-US" sz="2400" b="1" dirty="0">
                <a:solidFill>
                  <a:srgbClr val="002E4F"/>
                </a:solidFill>
                <a:latin typeface="Open Sans" panose="020B0606030504020204" pitchFamily="34" charset="0"/>
                <a:ea typeface="Open Sans" panose="020B0606030504020204" pitchFamily="34" charset="0"/>
                <a:cs typeface="Open Sans" panose="020B0606030504020204" pitchFamily="34" charset="0"/>
              </a:rPr>
              <a:t>not rely on a business case</a:t>
            </a:r>
            <a:r>
              <a:rPr lang="en-US" sz="2400" dirty="0">
                <a:solidFill>
                  <a:srgbClr val="002E4F"/>
                </a:solidFill>
                <a:latin typeface="Open Sans" panose="020B0606030504020204" pitchFamily="34" charset="0"/>
                <a:ea typeface="Open Sans" panose="020B0606030504020204" pitchFamily="34" charset="0"/>
                <a:cs typeface="Open Sans" panose="020B0606030504020204" pitchFamily="34" charset="0"/>
              </a:rPr>
              <a:t> to argue against inhumane and discriminatory work norms that hurt employees and their families”</a:t>
            </a:r>
          </a:p>
          <a:p>
            <a:pPr algn="l"/>
            <a:br>
              <a:rPr lang="en-US" sz="2400" dirty="0">
                <a:solidFill>
                  <a:srgbClr val="002E4F"/>
                </a:solidFill>
                <a:latin typeface="Open Sans" panose="020B0606030504020204" pitchFamily="34" charset="0"/>
                <a:ea typeface="Open Sans" panose="020B0606030504020204" pitchFamily="34" charset="0"/>
                <a:cs typeface="Open Sans" panose="020B0606030504020204" pitchFamily="34" charset="0"/>
              </a:rPr>
            </a:br>
            <a:r>
              <a:rPr lang="en-US" sz="1400" i="1" dirty="0">
                <a:solidFill>
                  <a:srgbClr val="002E4F"/>
                </a:solidFill>
                <a:latin typeface="Open Sans" panose="020B0606030504020204" pitchFamily="34" charset="0"/>
                <a:ea typeface="Open Sans" panose="020B0606030504020204" pitchFamily="34" charset="0"/>
                <a:cs typeface="Open Sans" panose="020B0606030504020204" pitchFamily="34" charset="0"/>
              </a:rPr>
              <a:t>– </a:t>
            </a:r>
            <a:r>
              <a:rPr lang="en-US" sz="1400" i="1" dirty="0" err="1">
                <a:solidFill>
                  <a:srgbClr val="002E4F"/>
                </a:solidFill>
                <a:latin typeface="Open Sans" panose="020B0606030504020204" pitchFamily="34" charset="0"/>
                <a:ea typeface="Open Sans" panose="020B0606030504020204" pitchFamily="34" charset="0"/>
                <a:cs typeface="Open Sans" panose="020B0606030504020204" pitchFamily="34" charset="0"/>
              </a:rPr>
              <a:t>Willimans</a:t>
            </a:r>
            <a:r>
              <a:rPr lang="en-US" sz="1400" i="1" dirty="0">
                <a:solidFill>
                  <a:srgbClr val="002E4F"/>
                </a:solidFill>
                <a:latin typeface="Open Sans" panose="020B0606030504020204" pitchFamily="34" charset="0"/>
                <a:ea typeface="Open Sans" panose="020B0606030504020204" pitchFamily="34" charset="0"/>
                <a:cs typeface="Open Sans" panose="020B0606030504020204" pitchFamily="34" charset="0"/>
              </a:rPr>
              <a:t>, </a:t>
            </a:r>
            <a:r>
              <a:rPr lang="en-US" sz="1400" i="1" dirty="0" err="1">
                <a:solidFill>
                  <a:srgbClr val="002E4F"/>
                </a:solidFill>
                <a:latin typeface="Open Sans" panose="020B0606030504020204" pitchFamily="34" charset="0"/>
                <a:ea typeface="Open Sans" panose="020B0606030504020204" pitchFamily="34" charset="0"/>
                <a:cs typeface="Open Sans" panose="020B0606030504020204" pitchFamily="34" charset="0"/>
              </a:rPr>
              <a:t>Berdahl</a:t>
            </a:r>
            <a:r>
              <a:rPr lang="en-US" sz="1400" i="1" dirty="0">
                <a:solidFill>
                  <a:srgbClr val="002E4F"/>
                </a:solidFill>
                <a:latin typeface="Open Sans" panose="020B0606030504020204" pitchFamily="34" charset="0"/>
                <a:ea typeface="Open Sans" panose="020B0606030504020204" pitchFamily="34" charset="0"/>
                <a:cs typeface="Open Sans" panose="020B0606030504020204" pitchFamily="34" charset="0"/>
              </a:rPr>
              <a:t> </a:t>
            </a:r>
            <a:br>
              <a:rPr lang="en-US" sz="1400" i="1" dirty="0">
                <a:solidFill>
                  <a:srgbClr val="002E4F"/>
                </a:solidFill>
                <a:latin typeface="Open Sans" panose="020B0606030504020204" pitchFamily="34" charset="0"/>
                <a:ea typeface="Open Sans" panose="020B0606030504020204" pitchFamily="34" charset="0"/>
                <a:cs typeface="Open Sans" panose="020B0606030504020204" pitchFamily="34" charset="0"/>
              </a:rPr>
            </a:br>
            <a:r>
              <a:rPr lang="en-US" sz="1400" i="1" dirty="0">
                <a:solidFill>
                  <a:srgbClr val="002E4F"/>
                </a:solidFill>
                <a:latin typeface="Open Sans" panose="020B0606030504020204" pitchFamily="34" charset="0"/>
                <a:ea typeface="Open Sans" panose="020B0606030504020204" pitchFamily="34" charset="0"/>
                <a:cs typeface="Open Sans" panose="020B0606030504020204" pitchFamily="34" charset="0"/>
              </a:rPr>
              <a:t>&amp; </a:t>
            </a:r>
            <a:r>
              <a:rPr lang="en-US" sz="1400" i="1" dirty="0" err="1">
                <a:solidFill>
                  <a:srgbClr val="002E4F"/>
                </a:solidFill>
                <a:latin typeface="Open Sans" panose="020B0606030504020204" pitchFamily="34" charset="0"/>
                <a:ea typeface="Open Sans" panose="020B0606030504020204" pitchFamily="34" charset="0"/>
                <a:cs typeface="Open Sans" panose="020B0606030504020204" pitchFamily="34" charset="0"/>
              </a:rPr>
              <a:t>Vandello</a:t>
            </a:r>
            <a:r>
              <a:rPr lang="en-US" sz="1400" i="1" dirty="0">
                <a:solidFill>
                  <a:srgbClr val="002E4F"/>
                </a:solidFill>
                <a:latin typeface="Open Sans" panose="020B0606030504020204" pitchFamily="34" charset="0"/>
                <a:ea typeface="Open Sans" panose="020B0606030504020204" pitchFamily="34" charset="0"/>
                <a:cs typeface="Open Sans" panose="020B0606030504020204" pitchFamily="34" charset="0"/>
              </a:rPr>
              <a:t>, 2016</a:t>
            </a:r>
          </a:p>
        </p:txBody>
      </p:sp>
      <p:sp>
        <p:nvSpPr>
          <p:cNvPr id="8" name="TextBox 7">
            <a:extLst>
              <a:ext uri="{FF2B5EF4-FFF2-40B4-BE49-F238E27FC236}">
                <a16:creationId xmlns:a16="http://schemas.microsoft.com/office/drawing/2014/main" id="{D3B9DB10-6F2A-4B8C-932D-DF46FAE10999}"/>
              </a:ext>
            </a:extLst>
          </p:cNvPr>
          <p:cNvSpPr txBox="1"/>
          <p:nvPr/>
        </p:nvSpPr>
        <p:spPr>
          <a:xfrm>
            <a:off x="6551884" y="4545176"/>
            <a:ext cx="2175020" cy="523220"/>
          </a:xfrm>
          <a:prstGeom prst="rect">
            <a:avLst/>
          </a:prstGeom>
          <a:noFill/>
        </p:spPr>
        <p:txBody>
          <a:bodyPr wrap="square" rtlCol="0">
            <a:spAutoFit/>
          </a:bodyPr>
          <a:lstStyle/>
          <a:p>
            <a:r>
              <a:rPr lang="en-US" sz="1400" i="1" dirty="0">
                <a:solidFill>
                  <a:srgbClr val="002E4F"/>
                </a:solidFill>
                <a:latin typeface="Open Sans" panose="020B0606030504020204" pitchFamily="34" charset="0"/>
                <a:ea typeface="Open Sans" panose="020B0606030504020204" pitchFamily="34" charset="0"/>
                <a:cs typeface="Open Sans" panose="020B0606030504020204" pitchFamily="34" charset="0"/>
              </a:rPr>
              <a:t>The Case for Change | 2016</a:t>
            </a:r>
          </a:p>
        </p:txBody>
      </p:sp>
    </p:spTree>
    <p:extLst>
      <p:ext uri="{BB962C8B-B14F-4D97-AF65-F5344CB8AC3E}">
        <p14:creationId xmlns:p14="http://schemas.microsoft.com/office/powerpoint/2010/main" val="2093831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859BFF-0F7A-4A40-9849-94DA4BF5D0EC}"/>
              </a:ext>
            </a:extLst>
          </p:cNvPr>
          <p:cNvSpPr txBox="1"/>
          <p:nvPr/>
        </p:nvSpPr>
        <p:spPr>
          <a:xfrm>
            <a:off x="5407196" y="2442001"/>
            <a:ext cx="3269358" cy="1015663"/>
          </a:xfrm>
          <a:prstGeom prst="rect">
            <a:avLst/>
          </a:prstGeom>
          <a:noFill/>
        </p:spPr>
        <p:txBody>
          <a:bodyPr wrap="none" rtlCol="0">
            <a:spAutoFit/>
          </a:bodyPr>
          <a:lstStyle/>
          <a:p>
            <a:pPr algn="r"/>
            <a:r>
              <a:rPr lang="en-US" sz="1200" i="1" spc="150" dirty="0">
                <a:solidFill>
                  <a:schemeClr val="bg1"/>
                </a:solidFill>
                <a:latin typeface="Open Sans" panose="020B0606030504020204" pitchFamily="34" charset="0"/>
                <a:ea typeface="Open Sans" panose="020B0606030504020204" pitchFamily="34" charset="0"/>
                <a:cs typeface="Open Sans" panose="020B0606030504020204" pitchFamily="34" charset="0"/>
              </a:rPr>
              <a:t>Research conducted by:</a:t>
            </a:r>
          </a:p>
          <a:p>
            <a:pPr algn="r"/>
            <a:r>
              <a:rPr lang="en-US" sz="1200" b="1" spc="15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Dr</a:t>
            </a:r>
            <a:r>
              <a:rPr lang="en-US" sz="1200" b="1" spc="150" dirty="0">
                <a:solidFill>
                  <a:schemeClr val="bg1"/>
                </a:solidFill>
                <a:latin typeface="Open Sans" panose="020B0606030504020204" pitchFamily="34" charset="0"/>
                <a:ea typeface="Open Sans" panose="020B0606030504020204" pitchFamily="34" charset="0"/>
                <a:cs typeface="Open Sans" panose="020B0606030504020204" pitchFamily="34" charset="0"/>
              </a:rPr>
              <a:t> Candice Harris</a:t>
            </a:r>
          </a:p>
          <a:p>
            <a:pPr algn="r"/>
            <a:r>
              <a:rPr lang="en-US" sz="1200" spc="150" dirty="0">
                <a:solidFill>
                  <a:schemeClr val="bg1"/>
                </a:solidFill>
                <a:latin typeface="Open Sans" panose="020B0606030504020204" pitchFamily="34" charset="0"/>
                <a:ea typeface="Open Sans" panose="020B0606030504020204" pitchFamily="34" charset="0"/>
                <a:cs typeface="Open Sans" panose="020B0606030504020204" pitchFamily="34" charset="0"/>
              </a:rPr>
              <a:t>Associate Professor, Business</a:t>
            </a:r>
          </a:p>
          <a:p>
            <a:pPr algn="r"/>
            <a:r>
              <a:rPr lang="en-US" sz="1200" spc="150" dirty="0">
                <a:solidFill>
                  <a:schemeClr val="bg1"/>
                </a:solidFill>
                <a:latin typeface="Open Sans" panose="020B0606030504020204" pitchFamily="34" charset="0"/>
                <a:ea typeface="Open Sans" panose="020B0606030504020204" pitchFamily="34" charset="0"/>
                <a:cs typeface="Open Sans" panose="020B0606030504020204" pitchFamily="34" charset="0"/>
              </a:rPr>
              <a:t>Auckland University of Technology</a:t>
            </a:r>
          </a:p>
          <a:p>
            <a:pPr algn="r"/>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17917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593BCF-FC99-A44A-B9EB-511F47B574A8}"/>
              </a:ext>
            </a:extLst>
          </p:cNvPr>
          <p:cNvSpPr>
            <a:spLocks noGrp="1"/>
          </p:cNvSpPr>
          <p:nvPr>
            <p:ph type="title"/>
          </p:nvPr>
        </p:nvSpPr>
        <p:spPr>
          <a:xfrm>
            <a:off x="882649" y="297577"/>
            <a:ext cx="3582773" cy="1798040"/>
          </a:xfrm>
        </p:spPr>
        <p:txBody>
          <a:bodyPr>
            <a:noAutofit/>
          </a:bodyPr>
          <a:lstStyle/>
          <a:p>
            <a:pPr algn="l"/>
            <a:r>
              <a:rPr lang="en-US" sz="2400" b="1" dirty="0">
                <a:latin typeface="Open Sans" panose="020B0606030504020204" pitchFamily="34" charset="0"/>
                <a:ea typeface="Open Sans" panose="020B0606030504020204" pitchFamily="34" charset="0"/>
                <a:cs typeface="Open Sans" panose="020B0606030504020204" pitchFamily="34" charset="0"/>
              </a:rPr>
              <a:t>Inclusion and diversity </a:t>
            </a:r>
            <a:br>
              <a:rPr lang="en-US" sz="2400" b="1" dirty="0">
                <a:latin typeface="Open Sans" panose="020B0606030504020204" pitchFamily="34" charset="0"/>
                <a:ea typeface="Open Sans" panose="020B0606030504020204" pitchFamily="34" charset="0"/>
                <a:cs typeface="Open Sans" panose="020B0606030504020204" pitchFamily="34" charset="0"/>
              </a:rPr>
            </a:br>
            <a:r>
              <a:rPr lang="en-US" sz="2400" b="1" dirty="0">
                <a:latin typeface="Open Sans" panose="020B0606030504020204" pitchFamily="34" charset="0"/>
                <a:ea typeface="Open Sans" panose="020B0606030504020204" pitchFamily="34" charset="0"/>
                <a:cs typeface="Open Sans" panose="020B0606030504020204" pitchFamily="34" charset="0"/>
              </a:rPr>
              <a:t>in business is proven to promote societal and economic growth</a:t>
            </a:r>
          </a:p>
        </p:txBody>
      </p:sp>
      <p:sp>
        <p:nvSpPr>
          <p:cNvPr id="2" name="TextBox 1">
            <a:extLst>
              <a:ext uri="{FF2B5EF4-FFF2-40B4-BE49-F238E27FC236}">
                <a16:creationId xmlns:a16="http://schemas.microsoft.com/office/drawing/2014/main" id="{E00E7A14-F0F8-489E-9AB7-7878B35089F7}"/>
              </a:ext>
            </a:extLst>
          </p:cNvPr>
          <p:cNvSpPr txBox="1"/>
          <p:nvPr/>
        </p:nvSpPr>
        <p:spPr>
          <a:xfrm>
            <a:off x="882649" y="2260600"/>
            <a:ext cx="3582773" cy="2339102"/>
          </a:xfrm>
          <a:prstGeom prst="rect">
            <a:avLst/>
          </a:prstGeom>
          <a:noFill/>
        </p:spPr>
        <p:txBody>
          <a:bodyPr wrap="square" rtlCol="0">
            <a:spAutoFit/>
          </a:bodyPr>
          <a:lstStyle/>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With research showing that companies committed to greater gender balance, cultural representation and inclusive LGBTI and disability policies achieve better business results and more positive financial impact, the case for change is clear.</a:t>
            </a:r>
          </a:p>
          <a:p>
            <a:endParaRPr lang="en-US" dirty="0"/>
          </a:p>
        </p:txBody>
      </p:sp>
      <p:sp>
        <p:nvSpPr>
          <p:cNvPr id="4" name="TextBox 3">
            <a:extLst>
              <a:ext uri="{FF2B5EF4-FFF2-40B4-BE49-F238E27FC236}">
                <a16:creationId xmlns:a16="http://schemas.microsoft.com/office/drawing/2014/main" id="{6022F380-004A-49DF-A3EE-764952EBCD53}"/>
              </a:ext>
            </a:extLst>
          </p:cNvPr>
          <p:cNvSpPr txBox="1"/>
          <p:nvPr/>
        </p:nvSpPr>
        <p:spPr>
          <a:xfrm>
            <a:off x="4991100" y="1383437"/>
            <a:ext cx="3582773" cy="1569660"/>
          </a:xfrm>
          <a:prstGeom prst="rect">
            <a:avLst/>
          </a:prstGeom>
          <a:noFill/>
        </p:spPr>
        <p:txBody>
          <a:bodyPr wrap="square" rtlCol="0">
            <a:spAutoFit/>
          </a:bodyPr>
          <a:lstStyle/>
          <a:p>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While New Zealand is rich in diversity, right now, our businesses are not bringing a broader range of people into senior leadership roles and taking advantage of their wider skills and knowledge.</a:t>
            </a:r>
          </a:p>
        </p:txBody>
      </p:sp>
      <p:sp>
        <p:nvSpPr>
          <p:cNvPr id="5" name="TextBox 4">
            <a:extLst>
              <a:ext uri="{FF2B5EF4-FFF2-40B4-BE49-F238E27FC236}">
                <a16:creationId xmlns:a16="http://schemas.microsoft.com/office/drawing/2014/main" id="{911547D3-133C-464E-B263-F5D554226E64}"/>
              </a:ext>
            </a:extLst>
          </p:cNvPr>
          <p:cNvSpPr txBox="1"/>
          <p:nvPr/>
        </p:nvSpPr>
        <p:spPr>
          <a:xfrm>
            <a:off x="6991350" y="4505325"/>
            <a:ext cx="1768433" cy="261610"/>
          </a:xfrm>
          <a:prstGeom prst="rect">
            <a:avLst/>
          </a:prstGeom>
          <a:noFill/>
        </p:spPr>
        <p:txBody>
          <a:bodyPr wrap="none" rtlCol="0">
            <a:spAutoFit/>
          </a:bodyPr>
          <a:lstStyle/>
          <a:p>
            <a:r>
              <a:rPr lang="en-US" sz="1100" i="1" dirty="0">
                <a:solidFill>
                  <a:schemeClr val="bg1"/>
                </a:solidFill>
              </a:rPr>
              <a:t>The Case for Change | 2016</a:t>
            </a:r>
          </a:p>
        </p:txBody>
      </p:sp>
    </p:spTree>
    <p:extLst>
      <p:ext uri="{BB962C8B-B14F-4D97-AF65-F5344CB8AC3E}">
        <p14:creationId xmlns:p14="http://schemas.microsoft.com/office/powerpoint/2010/main" val="3127989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784028-3ECE-944D-8465-DF9DAD974809}"/>
              </a:ext>
            </a:extLst>
          </p:cNvPr>
          <p:cNvSpPr>
            <a:spLocks noGrp="1"/>
          </p:cNvSpPr>
          <p:nvPr>
            <p:ph type="title"/>
          </p:nvPr>
        </p:nvSpPr>
        <p:spPr>
          <a:xfrm>
            <a:off x="882650" y="232713"/>
            <a:ext cx="3689349" cy="1021556"/>
          </a:xfrm>
        </p:spPr>
        <p:txBody>
          <a:bodyPr/>
          <a:lstStyle/>
          <a:p>
            <a:pPr algn="l"/>
            <a:r>
              <a:rPr lang="en-US" b="1" dirty="0">
                <a:solidFill>
                  <a:srgbClr val="002060"/>
                </a:solidFill>
                <a:latin typeface="Calibri"/>
                <a:cs typeface="Calibri"/>
              </a:rPr>
              <a:t>Why is this the case?</a:t>
            </a:r>
            <a:endParaRPr lang="en-US" dirty="0">
              <a:solidFill>
                <a:srgbClr val="002060"/>
              </a:solidFill>
            </a:endParaRPr>
          </a:p>
        </p:txBody>
      </p:sp>
      <p:sp>
        <p:nvSpPr>
          <p:cNvPr id="2" name="TextBox 1">
            <a:extLst>
              <a:ext uri="{FF2B5EF4-FFF2-40B4-BE49-F238E27FC236}">
                <a16:creationId xmlns:a16="http://schemas.microsoft.com/office/drawing/2014/main" id="{7791A3FE-91B5-4603-B6A5-FE3426E218CC}"/>
              </a:ext>
            </a:extLst>
          </p:cNvPr>
          <p:cNvSpPr txBox="1"/>
          <p:nvPr/>
        </p:nvSpPr>
        <p:spPr>
          <a:xfrm flipH="1">
            <a:off x="882649" y="1490546"/>
            <a:ext cx="3689349" cy="3139321"/>
          </a:xfrm>
          <a:prstGeom prst="rect">
            <a:avLst/>
          </a:prstGeom>
          <a:noFill/>
        </p:spPr>
        <p:txBody>
          <a:bodyPr wrap="square" rtlCol="0">
            <a:spAutoFit/>
          </a:bodyPr>
          <a:lstStyle/>
          <a:p>
            <a:r>
              <a:rPr lang="en-US"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When we adopt a diverse and inclusive approach in leadership, we unleash and attract wider talent pools, foster diverse thinking, create greater innovation and strategic decision making, become better at meeting customer needs and ultimately see better returns for stakeholders.</a:t>
            </a:r>
          </a:p>
          <a:p>
            <a:endParaRPr lang="en-US" dirty="0">
              <a:solidFill>
                <a:srgbClr val="002060"/>
              </a:solidFill>
              <a:latin typeface="Calibri Light" panose="020F0302020204030204" pitchFamily="34" charset="0"/>
            </a:endParaRPr>
          </a:p>
        </p:txBody>
      </p:sp>
      <p:sp>
        <p:nvSpPr>
          <p:cNvPr id="4" name="TextBox 3">
            <a:extLst>
              <a:ext uri="{FF2B5EF4-FFF2-40B4-BE49-F238E27FC236}">
                <a16:creationId xmlns:a16="http://schemas.microsoft.com/office/drawing/2014/main" id="{2E25FB0E-EF42-403D-9A99-4F3CB4916D44}"/>
              </a:ext>
            </a:extLst>
          </p:cNvPr>
          <p:cNvSpPr txBox="1"/>
          <p:nvPr/>
        </p:nvSpPr>
        <p:spPr>
          <a:xfrm>
            <a:off x="5634734" y="1490546"/>
            <a:ext cx="3108029" cy="2031325"/>
          </a:xfrm>
          <a:prstGeom prst="rect">
            <a:avLst/>
          </a:prstGeom>
          <a:noFill/>
        </p:spPr>
        <p:txBody>
          <a:bodyPr wrap="square" rtlCol="0">
            <a:spAutoFit/>
          </a:bodyPr>
          <a:lstStyle/>
          <a:p>
            <a:r>
              <a:rPr lang="en-US" dirty="0">
                <a:solidFill>
                  <a:srgbClr val="002060"/>
                </a:solidFill>
                <a:latin typeface="Open Sans Light" panose="020B0306030504020204" pitchFamily="34" charset="0"/>
                <a:ea typeface="Open Sans Light" panose="020B0306030504020204" pitchFamily="34" charset="0"/>
                <a:cs typeface="Open Sans Light" panose="020B0306030504020204" pitchFamily="34" charset="0"/>
              </a:rPr>
              <a:t>And, equal opportunity isn’t just good for business. It’s good for society; making life more manageable and fulfilling for employees and their families.</a:t>
            </a:r>
          </a:p>
          <a:p>
            <a:endParaRPr lang="en-US" dirty="0">
              <a:solidFill>
                <a:srgbClr val="002060"/>
              </a:solidFill>
              <a:latin typeface="Calibri Light" panose="020F0302020204030204" pitchFamily="34" charset="0"/>
            </a:endParaRPr>
          </a:p>
        </p:txBody>
      </p:sp>
      <p:sp>
        <p:nvSpPr>
          <p:cNvPr id="5" name="TextBox 4">
            <a:extLst>
              <a:ext uri="{FF2B5EF4-FFF2-40B4-BE49-F238E27FC236}">
                <a16:creationId xmlns:a16="http://schemas.microsoft.com/office/drawing/2014/main" id="{F4FAC7A9-1325-4C40-8E3C-49F6C99596A8}"/>
              </a:ext>
            </a:extLst>
          </p:cNvPr>
          <p:cNvSpPr txBox="1"/>
          <p:nvPr/>
        </p:nvSpPr>
        <p:spPr>
          <a:xfrm>
            <a:off x="6991350" y="4505325"/>
            <a:ext cx="1768433" cy="261610"/>
          </a:xfrm>
          <a:prstGeom prst="rect">
            <a:avLst/>
          </a:prstGeom>
          <a:noFill/>
        </p:spPr>
        <p:txBody>
          <a:bodyPr wrap="none" rtlCol="0">
            <a:spAutoFit/>
          </a:bodyPr>
          <a:lstStyle/>
          <a:p>
            <a:r>
              <a:rPr lang="en-US" sz="1100" i="1" dirty="0">
                <a:solidFill>
                  <a:srgbClr val="002060"/>
                </a:solidFill>
              </a:rPr>
              <a:t>The Case for Change | 2016</a:t>
            </a:r>
          </a:p>
        </p:txBody>
      </p:sp>
    </p:spTree>
    <p:extLst>
      <p:ext uri="{BB962C8B-B14F-4D97-AF65-F5344CB8AC3E}">
        <p14:creationId xmlns:p14="http://schemas.microsoft.com/office/powerpoint/2010/main" val="2702929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alphaModFix amt="15000"/>
            <a:extLst>
              <a:ext uri="{28A0092B-C50C-407E-A947-70E740481C1C}">
                <a14:useLocalDpi xmlns:a14="http://schemas.microsoft.com/office/drawing/2010/main" val="0"/>
              </a:ext>
            </a:extLst>
          </a:blip>
          <a:stretch>
            <a:fillRect/>
          </a:stretch>
        </p:blipFill>
        <p:spPr>
          <a:xfrm>
            <a:off x="7877367" y="4578350"/>
            <a:ext cx="929609" cy="368298"/>
          </a:xfrm>
          <a:prstGeom prst="rect">
            <a:avLst/>
          </a:prstGeom>
        </p:spPr>
      </p:pic>
      <p:sp>
        <p:nvSpPr>
          <p:cNvPr id="15" name="Title 1"/>
          <p:cNvSpPr txBox="1">
            <a:spLocks/>
          </p:cNvSpPr>
          <p:nvPr/>
        </p:nvSpPr>
        <p:spPr>
          <a:xfrm>
            <a:off x="845606" y="512036"/>
            <a:ext cx="4342969" cy="602438"/>
          </a:xfrm>
          <a:prstGeom prst="rect">
            <a:avLst/>
          </a:prstGeom>
        </p:spPr>
        <p:txBody>
          <a:bodyPr vert="horz" lIns="68580" tIns="34290" rIns="68580" bIns="3429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200" dirty="0">
              <a:solidFill>
                <a:schemeClr val="accent2">
                  <a:lumMod val="60000"/>
                  <a:lumOff val="4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2" name="Picture 21"/>
          <p:cNvPicPr>
            <a:picLocks noChangeAspect="1"/>
          </p:cNvPicPr>
          <p:nvPr/>
        </p:nvPicPr>
        <p:blipFill>
          <a:blip r:embed="rId4">
            <a:alphaModFix amt="70000"/>
            <a:extLst>
              <a:ext uri="{28A0092B-C50C-407E-A947-70E740481C1C}">
                <a14:useLocalDpi xmlns:a14="http://schemas.microsoft.com/office/drawing/2010/main" val="0"/>
              </a:ext>
            </a:extLst>
          </a:blip>
          <a:stretch>
            <a:fillRect/>
          </a:stretch>
        </p:blipFill>
        <p:spPr>
          <a:xfrm>
            <a:off x="283253" y="429146"/>
            <a:ext cx="427948" cy="332849"/>
          </a:xfrm>
          <a:prstGeom prst="rect">
            <a:avLst/>
          </a:prstGeom>
        </p:spPr>
      </p:pic>
      <p:sp>
        <p:nvSpPr>
          <p:cNvPr id="6" name="Title 5">
            <a:extLst>
              <a:ext uri="{FF2B5EF4-FFF2-40B4-BE49-F238E27FC236}">
                <a16:creationId xmlns:a16="http://schemas.microsoft.com/office/drawing/2014/main" id="{3341B5A3-1764-2249-AF35-ED979D5021EF}"/>
              </a:ext>
            </a:extLst>
          </p:cNvPr>
          <p:cNvSpPr>
            <a:spLocks noGrp="1"/>
          </p:cNvSpPr>
          <p:nvPr>
            <p:ph type="title"/>
          </p:nvPr>
        </p:nvSpPr>
        <p:spPr>
          <a:xfrm>
            <a:off x="820205" y="427094"/>
            <a:ext cx="7057161" cy="454424"/>
          </a:xfrm>
        </p:spPr>
        <p:txBody>
          <a:bodyPr/>
          <a:lstStyle/>
          <a:p>
            <a:r>
              <a:rPr lang="en-US" sz="20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Diversity impacts the bottom line; globally and locally</a:t>
            </a:r>
            <a:br>
              <a:rPr lang="en-US" sz="20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br>
            <a:endParaRPr lang="en-US" sz="20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6">
            <a:extLst>
              <a:ext uri="{FF2B5EF4-FFF2-40B4-BE49-F238E27FC236}">
                <a16:creationId xmlns:a16="http://schemas.microsoft.com/office/drawing/2014/main" id="{D040898D-A360-BA49-809B-4A9A093B00A6}"/>
              </a:ext>
            </a:extLst>
          </p:cNvPr>
          <p:cNvSpPr>
            <a:spLocks noGrp="1"/>
          </p:cNvSpPr>
          <p:nvPr>
            <p:ph idx="1"/>
          </p:nvPr>
        </p:nvSpPr>
        <p:spPr>
          <a:xfrm>
            <a:off x="882651" y="2737184"/>
            <a:ext cx="2534318" cy="1377616"/>
          </a:xfrm>
        </p:spPr>
        <p:txBody>
          <a:bodyPr numCol="1">
            <a:normAutofit/>
          </a:bodyPr>
          <a:lstStyle/>
          <a:p>
            <a:r>
              <a:rPr lang="en-US" sz="1600" dirty="0">
                <a:latin typeface="Open Sans" panose="020B0606030504020204" pitchFamily="34" charset="0"/>
                <a:ea typeface="Open Sans" panose="020B0606030504020204" pitchFamily="34" charset="0"/>
                <a:cs typeface="Open Sans" panose="020B0606030504020204" pitchFamily="34" charset="0"/>
              </a:rPr>
              <a:t>Increasing women’s </a:t>
            </a:r>
            <a:br>
              <a:rPr lang="en-US" sz="1600" dirty="0">
                <a:latin typeface="Open Sans" panose="020B0606030504020204" pitchFamily="34" charset="0"/>
                <a:ea typeface="Open Sans" panose="020B0606030504020204" pitchFamily="34" charset="0"/>
                <a:cs typeface="Open Sans" panose="020B0606030504020204" pitchFamily="34" charset="0"/>
              </a:rPr>
            </a:br>
            <a:r>
              <a:rPr lang="en-US" sz="1600" dirty="0">
                <a:latin typeface="Open Sans" panose="020B0606030504020204" pitchFamily="34" charset="0"/>
                <a:ea typeface="Open Sans" panose="020B0606030504020204" pitchFamily="34" charset="0"/>
                <a:cs typeface="Open Sans" panose="020B0606030504020204" pitchFamily="34" charset="0"/>
              </a:rPr>
              <a:t>work participation to the same as men’s would add $28 trillion to the annual GDP (2015).</a:t>
            </a:r>
          </a:p>
          <a:p>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34252B26-2386-4A2D-BA08-6073CBDD9F6E}"/>
              </a:ext>
            </a:extLst>
          </p:cNvPr>
          <p:cNvSpPr txBox="1"/>
          <p:nvPr/>
        </p:nvSpPr>
        <p:spPr>
          <a:xfrm>
            <a:off x="1504845" y="1259856"/>
            <a:ext cx="1747594" cy="1477328"/>
          </a:xfrm>
          <a:prstGeom prst="rect">
            <a:avLst/>
          </a:prstGeom>
          <a:noFill/>
        </p:spPr>
        <p:txBody>
          <a:bodyPr wrap="none" rtlCol="0">
            <a:spAutoFit/>
          </a:bodyPr>
          <a:lstStyle/>
          <a:p>
            <a:r>
              <a:rPr lang="en-US" sz="3600" b="1" dirty="0">
                <a:solidFill>
                  <a:srgbClr val="002E4F"/>
                </a:solidFill>
                <a:latin typeface="Open Sans" panose="020B0606030504020204" pitchFamily="34" charset="0"/>
                <a:ea typeface="Open Sans" panose="020B0606030504020204" pitchFamily="34" charset="0"/>
                <a:cs typeface="Open Sans" panose="020B0606030504020204" pitchFamily="34" charset="0"/>
              </a:rPr>
              <a:t>$28 </a:t>
            </a:r>
            <a:br>
              <a:rPr lang="en-US" sz="3600" b="1" dirty="0">
                <a:solidFill>
                  <a:srgbClr val="002E4F"/>
                </a:solidFill>
                <a:latin typeface="Open Sans" panose="020B0606030504020204" pitchFamily="34" charset="0"/>
                <a:ea typeface="Open Sans" panose="020B0606030504020204" pitchFamily="34" charset="0"/>
                <a:cs typeface="Open Sans" panose="020B0606030504020204" pitchFamily="34" charset="0"/>
              </a:rPr>
            </a:br>
            <a:r>
              <a:rPr lang="en-US" sz="3600" b="1" dirty="0">
                <a:solidFill>
                  <a:srgbClr val="002E4F"/>
                </a:solidFill>
                <a:latin typeface="Open Sans" panose="020B0606030504020204" pitchFamily="34" charset="0"/>
                <a:ea typeface="Open Sans" panose="020B0606030504020204" pitchFamily="34" charset="0"/>
                <a:cs typeface="Open Sans" panose="020B0606030504020204" pitchFamily="34" charset="0"/>
              </a:rPr>
              <a:t>trillion</a:t>
            </a:r>
          </a:p>
          <a:p>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Content Placeholder 6">
            <a:extLst>
              <a:ext uri="{FF2B5EF4-FFF2-40B4-BE49-F238E27FC236}">
                <a16:creationId xmlns:a16="http://schemas.microsoft.com/office/drawing/2014/main" id="{0D0A343C-E8C0-4728-8024-14B49A05AB90}"/>
              </a:ext>
            </a:extLst>
          </p:cNvPr>
          <p:cNvSpPr txBox="1">
            <a:spLocks/>
          </p:cNvSpPr>
          <p:nvPr/>
        </p:nvSpPr>
        <p:spPr>
          <a:xfrm>
            <a:off x="5065629" y="2829383"/>
            <a:ext cx="2534319" cy="1099367"/>
          </a:xfrm>
          <a:prstGeom prst="rect">
            <a:avLst/>
          </a:prstGeom>
        </p:spPr>
        <p:txBody>
          <a:bodyPr vert="horz" lIns="91440" tIns="45720" rIns="91440" bIns="45720" numCol="1" rtlCol="0">
            <a:normAutofit/>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latin typeface="Open Sans" panose="020B0606030504020204" pitchFamily="34" charset="0"/>
                <a:ea typeface="Open Sans" panose="020B0606030504020204" pitchFamily="34" charset="0"/>
                <a:cs typeface="Open Sans" panose="020B0606030504020204" pitchFamily="34" charset="0"/>
              </a:rPr>
              <a:t>Closing male and female employment rates would boost the NZ GDP by 10%.</a:t>
            </a:r>
          </a:p>
          <a:p>
            <a:endParaRPr lang="en-US"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7276D262-C3E7-423E-B942-5D4C60081B98}"/>
              </a:ext>
            </a:extLst>
          </p:cNvPr>
          <p:cNvSpPr txBox="1"/>
          <p:nvPr/>
        </p:nvSpPr>
        <p:spPr>
          <a:xfrm>
            <a:off x="5838101" y="1798636"/>
            <a:ext cx="1125629" cy="923330"/>
          </a:xfrm>
          <a:prstGeom prst="rect">
            <a:avLst/>
          </a:prstGeom>
          <a:noFill/>
        </p:spPr>
        <p:txBody>
          <a:bodyPr wrap="none" rtlCol="0">
            <a:spAutoFit/>
          </a:bodyPr>
          <a:lstStyle/>
          <a:p>
            <a:r>
              <a:rPr lang="en-US" sz="3600" b="1" dirty="0">
                <a:solidFill>
                  <a:srgbClr val="002E4F"/>
                </a:solidFill>
                <a:latin typeface="Open Sans" panose="020B0606030504020204" pitchFamily="34" charset="0"/>
                <a:ea typeface="Open Sans" panose="020B0606030504020204" pitchFamily="34" charset="0"/>
                <a:cs typeface="Open Sans" panose="020B0606030504020204" pitchFamily="34" charset="0"/>
              </a:rPr>
              <a:t>10%</a:t>
            </a:r>
          </a:p>
          <a:p>
            <a:endParaRPr lang="en-US"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B0109DF6-C112-4257-8619-460F2AEBA0D3}"/>
              </a:ext>
            </a:extLst>
          </p:cNvPr>
          <p:cNvCxnSpPr>
            <a:cxnSpLocks/>
          </p:cNvCxnSpPr>
          <p:nvPr/>
        </p:nvCxnSpPr>
        <p:spPr>
          <a:xfrm>
            <a:off x="882650" y="2406316"/>
            <a:ext cx="2534318"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BD4855E0-4A33-4FCD-AC4B-9724C4652160}"/>
              </a:ext>
            </a:extLst>
          </p:cNvPr>
          <p:cNvCxnSpPr>
            <a:cxnSpLocks/>
          </p:cNvCxnSpPr>
          <p:nvPr/>
        </p:nvCxnSpPr>
        <p:spPr>
          <a:xfrm>
            <a:off x="5065630" y="2406316"/>
            <a:ext cx="2534318" cy="0"/>
          </a:xfrm>
          <a:prstGeom prst="line">
            <a:avLst/>
          </a:prstGeom>
          <a:ln w="28575">
            <a:solidFill>
              <a:srgbClr val="00206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98987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6B30B-42E7-4F29-A8C6-AA1B53BABD7C}"/>
              </a:ext>
            </a:extLst>
          </p:cNvPr>
          <p:cNvSpPr>
            <a:spLocks noGrp="1"/>
          </p:cNvSpPr>
          <p:nvPr>
            <p:ph type="title"/>
          </p:nvPr>
        </p:nvSpPr>
        <p:spPr>
          <a:xfrm>
            <a:off x="820206" y="427094"/>
            <a:ext cx="6120000" cy="454424"/>
          </a:xfrm>
        </p:spPr>
        <p:txBody>
          <a:bodyPr/>
          <a:lstStyle/>
          <a:p>
            <a:r>
              <a:rPr lang="en-US" sz="20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Greater gender balance in senior leadership often leads to better business results</a:t>
            </a:r>
            <a:br>
              <a:rPr lang="en-US" sz="20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br>
            <a:endParaRPr lang="en-US" sz="20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298FFB4D-3ACC-49B8-BA5E-39A198ADA2C7}"/>
              </a:ext>
            </a:extLst>
          </p:cNvPr>
          <p:cNvSpPr>
            <a:spLocks noGrp="1"/>
          </p:cNvSpPr>
          <p:nvPr>
            <p:ph idx="1"/>
          </p:nvPr>
        </p:nvSpPr>
        <p:spPr>
          <a:xfrm>
            <a:off x="820206" y="1584186"/>
            <a:ext cx="3414911" cy="929776"/>
          </a:xfrm>
        </p:spPr>
        <p:txBody>
          <a:bodyPr numCol="1">
            <a:normAutofit fontScale="92500" lnSpcReduction="10000"/>
          </a:bodyPr>
          <a:lstStyle/>
          <a:p>
            <a:pPr marL="285750" indent="-285750">
              <a:lnSpc>
                <a:spcPct val="114000"/>
              </a:lnSpc>
              <a:spcBef>
                <a:spcPts val="0"/>
              </a:spcBef>
              <a:buFont typeface="Arial" panose="020B0604020202020204" pitchFamily="34" charset="0"/>
              <a:buChar char="•"/>
            </a:pP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Companies with more women on their boards often </a:t>
            </a:r>
            <a:r>
              <a:rPr lang="en-US" sz="14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financially out perform</a:t>
            </a:r>
            <a:r>
              <a:rPr lang="en-US" sz="1400"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those without any female representation</a:t>
            </a:r>
          </a:p>
          <a:p>
            <a:pPr>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14000"/>
              </a:lnSpc>
              <a:spcBef>
                <a:spcPts val="0"/>
              </a:spcBef>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Content Placeholder 2">
            <a:extLst>
              <a:ext uri="{FF2B5EF4-FFF2-40B4-BE49-F238E27FC236}">
                <a16:creationId xmlns:a16="http://schemas.microsoft.com/office/drawing/2014/main" id="{EA2565AC-68BC-4954-A19E-99D1D65B9B63}"/>
              </a:ext>
            </a:extLst>
          </p:cNvPr>
          <p:cNvSpPr txBox="1">
            <a:spLocks/>
          </p:cNvSpPr>
          <p:nvPr/>
        </p:nvSpPr>
        <p:spPr>
          <a:xfrm>
            <a:off x="5226693" y="2629539"/>
            <a:ext cx="3097101" cy="838010"/>
          </a:xfrm>
          <a:prstGeom prst="rect">
            <a:avLst/>
          </a:prstGeom>
        </p:spPr>
        <p:txBody>
          <a:bodyPr vert="horz" lIns="91440" tIns="45720" rIns="91440" bIns="45720" numCol="1" rtlCol="0">
            <a:normAutofit fontScale="92500"/>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nSpc>
                <a:spcPct val="114000"/>
              </a:lnSpc>
              <a:spcBef>
                <a:spcPts val="0"/>
              </a:spcBef>
              <a:buFont typeface="Arial" panose="020B0604020202020204" pitchFamily="34" charset="0"/>
              <a:buChar char="•"/>
            </a:pP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Having more women in senior management </a:t>
            </a:r>
            <a: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improves the market performance of companies</a:t>
            </a:r>
          </a:p>
          <a:p>
            <a:pPr>
              <a:lnSpc>
                <a:spcPct val="114000"/>
              </a:lnSpc>
              <a:spcBef>
                <a:spcPts val="0"/>
              </a:spcBef>
              <a:buFont typeface="Arial" panose="020B0604020202020204" pitchFamily="34" charset="0"/>
              <a:buChar char="•"/>
            </a:pP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Content Placeholder 2">
            <a:extLst>
              <a:ext uri="{FF2B5EF4-FFF2-40B4-BE49-F238E27FC236}">
                <a16:creationId xmlns:a16="http://schemas.microsoft.com/office/drawing/2014/main" id="{D3D99131-240F-4AD7-8992-8D2805568517}"/>
              </a:ext>
            </a:extLst>
          </p:cNvPr>
          <p:cNvSpPr txBox="1">
            <a:spLocks/>
          </p:cNvSpPr>
          <p:nvPr/>
        </p:nvSpPr>
        <p:spPr>
          <a:xfrm>
            <a:off x="5226695" y="1318675"/>
            <a:ext cx="3097100" cy="1191777"/>
          </a:xfrm>
          <a:prstGeom prst="rect">
            <a:avLst/>
          </a:prstGeom>
        </p:spPr>
        <p:txBody>
          <a:bodyPr vert="horz" lIns="91440" tIns="45720" rIns="91440" bIns="45720" numCol="1" rtlCol="0">
            <a:normAutofit lnSpcReduction="10000"/>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14000"/>
              </a:lnSpc>
              <a:spcBef>
                <a:spcPts val="0"/>
              </a:spcBef>
              <a:buFont typeface="Arial" panose="020B0604020202020204" pitchFamily="34" charset="0"/>
              <a:buChar char="•"/>
            </a:pP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14000"/>
              </a:lnSpc>
              <a:spcBef>
                <a:spcPts val="0"/>
              </a:spcBef>
              <a:buFont typeface="Arial" panose="020B0604020202020204" pitchFamily="34" charset="0"/>
              <a:buChar char="•"/>
            </a:pP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Female directors </a:t>
            </a:r>
            <a: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improve board effectiveness in risk management </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of Research &amp; Development investment</a:t>
            </a:r>
          </a:p>
          <a:p>
            <a:pPr>
              <a:lnSpc>
                <a:spcPct val="114000"/>
              </a:lnSpc>
              <a:spcBef>
                <a:spcPts val="0"/>
              </a:spcBef>
              <a:buFont typeface="Arial" panose="020B0604020202020204" pitchFamily="34" charset="0"/>
              <a:buChar char="•"/>
            </a:pP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Content Placeholder 2">
            <a:extLst>
              <a:ext uri="{FF2B5EF4-FFF2-40B4-BE49-F238E27FC236}">
                <a16:creationId xmlns:a16="http://schemas.microsoft.com/office/drawing/2014/main" id="{399B1821-986C-4BBD-B2C9-9086DCF9051C}"/>
              </a:ext>
            </a:extLst>
          </p:cNvPr>
          <p:cNvSpPr txBox="1">
            <a:spLocks/>
          </p:cNvSpPr>
          <p:nvPr/>
        </p:nvSpPr>
        <p:spPr>
          <a:xfrm>
            <a:off x="820206" y="2629539"/>
            <a:ext cx="3376789" cy="1226933"/>
          </a:xfrm>
          <a:prstGeom prst="rect">
            <a:avLst/>
          </a:prstGeom>
        </p:spPr>
        <p:txBody>
          <a:bodyPr vert="horz" lIns="91440" tIns="45720" rIns="91440" bIns="45720" numCol="1" rtlCol="0">
            <a:normAutofit/>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nSpc>
                <a:spcPct val="114000"/>
              </a:lnSpc>
              <a:spcBef>
                <a:spcPts val="0"/>
              </a:spcBef>
              <a:buFont typeface="Arial" panose="020B0604020202020204" pitchFamily="34" charset="0"/>
              <a:buChar char="•"/>
            </a:pP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Greater female representation on boards leads to </a:t>
            </a:r>
            <a: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greater corporate transparency and improved corporate social responsibility ratings</a:t>
            </a:r>
          </a:p>
          <a:p>
            <a:pPr>
              <a:lnSpc>
                <a:spcPct val="114000"/>
              </a:lnSpc>
              <a:spcBef>
                <a:spcPts val="0"/>
              </a:spcBef>
              <a:buFont typeface="Arial" panose="020B0604020202020204" pitchFamily="34" charset="0"/>
              <a:buChar char="•"/>
            </a:pPr>
            <a:endParaRPr lang="en-US"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4747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6B30B-42E7-4F29-A8C6-AA1B53BABD7C}"/>
              </a:ext>
            </a:extLst>
          </p:cNvPr>
          <p:cNvSpPr>
            <a:spLocks noGrp="1"/>
          </p:cNvSpPr>
          <p:nvPr>
            <p:ph type="title"/>
          </p:nvPr>
        </p:nvSpPr>
        <p:spPr>
          <a:xfrm>
            <a:off x="820206" y="427094"/>
            <a:ext cx="6120000" cy="838010"/>
          </a:xfrm>
        </p:spPr>
        <p:txBody>
          <a:bodyPr/>
          <a:lstStyle/>
          <a:p>
            <a: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Cultural diversity and inclusive LGBTI policies improve financial impact</a:t>
            </a:r>
            <a:br>
              <a:rPr lang="en-US"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br>
            <a:br>
              <a:rPr lang="en-US"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br>
            <a:endParaRPr lang="en-US"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298FFB4D-3ACC-49B8-BA5E-39A198ADA2C7}"/>
              </a:ext>
            </a:extLst>
          </p:cNvPr>
          <p:cNvSpPr>
            <a:spLocks noGrp="1"/>
          </p:cNvSpPr>
          <p:nvPr>
            <p:ph idx="1"/>
          </p:nvPr>
        </p:nvSpPr>
        <p:spPr>
          <a:xfrm>
            <a:off x="820206" y="1584186"/>
            <a:ext cx="3414911" cy="929776"/>
          </a:xfrm>
        </p:spPr>
        <p:txBody>
          <a:bodyPr numCol="1">
            <a:normAutofit fontScale="92500" lnSpcReduction="10000"/>
          </a:bodyPr>
          <a:lstStyle/>
          <a:p>
            <a:pPr marL="285750" indent="-285750">
              <a:lnSpc>
                <a:spcPct val="114000"/>
              </a:lnSpc>
              <a:spcBef>
                <a:spcPts val="0"/>
              </a:spcBef>
              <a:buFont typeface="Arial" panose="020B0604020202020204" pitchFamily="34" charset="0"/>
              <a:buChar char="•"/>
              <a:tabLst>
                <a:tab pos="746125" algn="l"/>
              </a:tabLst>
            </a:pP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Companies in the top quartile for racial and ethnic diversity are much </a:t>
            </a:r>
            <a:r>
              <a:rPr lang="en-US" sz="14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more likely to have industry leading financial returns</a:t>
            </a: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14000"/>
              </a:lnSpc>
              <a:spcBef>
                <a:spcPts val="0"/>
              </a:spcBef>
              <a:tabLst>
                <a:tab pos="746125" algn="l"/>
              </a:tabLst>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Content Placeholder 2">
            <a:extLst>
              <a:ext uri="{FF2B5EF4-FFF2-40B4-BE49-F238E27FC236}">
                <a16:creationId xmlns:a16="http://schemas.microsoft.com/office/drawing/2014/main" id="{D3D99131-240F-4AD7-8992-8D2805568517}"/>
              </a:ext>
            </a:extLst>
          </p:cNvPr>
          <p:cNvSpPr txBox="1">
            <a:spLocks/>
          </p:cNvSpPr>
          <p:nvPr/>
        </p:nvSpPr>
        <p:spPr>
          <a:xfrm>
            <a:off x="5226695" y="1318675"/>
            <a:ext cx="3097100" cy="1191777"/>
          </a:xfrm>
          <a:prstGeom prst="rect">
            <a:avLst/>
          </a:prstGeom>
        </p:spPr>
        <p:txBody>
          <a:bodyPr vert="horz" lIns="91440" tIns="45720" rIns="91440" bIns="45720" numCol="1" rtlCol="0">
            <a:normAutofit/>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14000"/>
              </a:lnSpc>
              <a:spcBef>
                <a:spcPts val="0"/>
              </a:spcBef>
              <a:buFont typeface="Arial" panose="020B0604020202020204" pitchFamily="34" charset="0"/>
              <a:buChar char="•"/>
            </a:pP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14000"/>
              </a:lnSpc>
              <a:spcBef>
                <a:spcPts val="0"/>
              </a:spcBef>
              <a:buFont typeface="Arial" panose="020B0604020202020204" pitchFamily="34" charset="0"/>
              <a:buChar char="•"/>
            </a:pP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LGBTI inclusion is strongly correlated to </a:t>
            </a:r>
            <a: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increased performance in capital markets</a:t>
            </a:r>
          </a:p>
          <a:p>
            <a:pPr marL="285750" indent="-285750">
              <a:lnSpc>
                <a:spcPct val="114000"/>
              </a:lnSpc>
              <a:spcBef>
                <a:spcPts val="0"/>
              </a:spcBef>
              <a:buFont typeface="Arial" panose="020B0604020202020204" pitchFamily="34" charset="0"/>
              <a:buChar char="•"/>
            </a:pP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14000"/>
              </a:lnSpc>
              <a:spcBef>
                <a:spcPts val="0"/>
              </a:spcBef>
            </a:pP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14000"/>
              </a:lnSpc>
              <a:spcBef>
                <a:spcPts val="0"/>
              </a:spcBef>
              <a:buFont typeface="Arial" panose="020B0604020202020204" pitchFamily="34" charset="0"/>
              <a:buChar char="•"/>
            </a:pP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12584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6B30B-42E7-4F29-A8C6-AA1B53BABD7C}"/>
              </a:ext>
            </a:extLst>
          </p:cNvPr>
          <p:cNvSpPr>
            <a:spLocks noGrp="1"/>
          </p:cNvSpPr>
          <p:nvPr>
            <p:ph type="title"/>
          </p:nvPr>
        </p:nvSpPr>
        <p:spPr>
          <a:xfrm>
            <a:off x="820206" y="427094"/>
            <a:ext cx="6120000" cy="772494"/>
          </a:xfrm>
        </p:spPr>
        <p:txBody>
          <a:bodyPr/>
          <a:lstStyle/>
          <a:p>
            <a:r>
              <a:rPr lang="en-US" sz="18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Businesses focused on building multidimensional diversity improve their competitive advantage</a:t>
            </a:r>
            <a:br>
              <a:rPr lang="en-US" sz="18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br>
            <a:endParaRPr lang="en-US" sz="18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298FFB4D-3ACC-49B8-BA5E-39A198ADA2C7}"/>
              </a:ext>
            </a:extLst>
          </p:cNvPr>
          <p:cNvSpPr>
            <a:spLocks noGrp="1"/>
          </p:cNvSpPr>
          <p:nvPr>
            <p:ph idx="1"/>
          </p:nvPr>
        </p:nvSpPr>
        <p:spPr>
          <a:xfrm>
            <a:off x="820206" y="1584186"/>
            <a:ext cx="3414911" cy="929776"/>
          </a:xfrm>
        </p:spPr>
        <p:txBody>
          <a:bodyPr numCol="1">
            <a:normAutofit fontScale="85000" lnSpcReduction="10000"/>
          </a:bodyPr>
          <a:lstStyle/>
          <a:p>
            <a:pPr marL="285750" indent="-285750">
              <a:lnSpc>
                <a:spcPct val="114000"/>
              </a:lnSpc>
              <a:spcBef>
                <a:spcPts val="0"/>
              </a:spcBef>
              <a:buFont typeface="Arial" panose="020B0604020202020204" pitchFamily="34" charset="0"/>
              <a:buChar char="•"/>
            </a:pP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Companies with a commitment to two-dimensional* diversity out </a:t>
            </a:r>
            <a:r>
              <a:rPr lang="en-US" sz="14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innovate and out perform others </a:t>
            </a: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in growing market share and capturing new markets</a:t>
            </a:r>
          </a:p>
        </p:txBody>
      </p:sp>
      <p:sp>
        <p:nvSpPr>
          <p:cNvPr id="4" name="Content Placeholder 2">
            <a:extLst>
              <a:ext uri="{FF2B5EF4-FFF2-40B4-BE49-F238E27FC236}">
                <a16:creationId xmlns:a16="http://schemas.microsoft.com/office/drawing/2014/main" id="{EA2565AC-68BC-4954-A19E-99D1D65B9B63}"/>
              </a:ext>
            </a:extLst>
          </p:cNvPr>
          <p:cNvSpPr txBox="1">
            <a:spLocks/>
          </p:cNvSpPr>
          <p:nvPr/>
        </p:nvSpPr>
        <p:spPr>
          <a:xfrm>
            <a:off x="5226693" y="2629539"/>
            <a:ext cx="3097101" cy="838010"/>
          </a:xfrm>
          <a:prstGeom prst="rect">
            <a:avLst/>
          </a:prstGeom>
        </p:spPr>
        <p:txBody>
          <a:bodyPr vert="horz" lIns="91440" tIns="45720" rIns="91440" bIns="45720" numCol="1" rtlCol="0">
            <a:noAutofit/>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nSpc>
                <a:spcPct val="114000"/>
              </a:lnSpc>
              <a:spcBef>
                <a:spcPts val="0"/>
              </a:spcBef>
              <a:buFont typeface="Arial" panose="020B0604020202020204" pitchFamily="34" charset="0"/>
              <a:buChar char="•"/>
            </a:pP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Diverse employees can help to </a:t>
            </a:r>
            <a: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attract a wider, more diverse customer base</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as diverse customers prefer and seek out employees who understand their needs and share their language and culture. </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Content Placeholder 2">
            <a:extLst>
              <a:ext uri="{FF2B5EF4-FFF2-40B4-BE49-F238E27FC236}">
                <a16:creationId xmlns:a16="http://schemas.microsoft.com/office/drawing/2014/main" id="{D3D99131-240F-4AD7-8992-8D2805568517}"/>
              </a:ext>
            </a:extLst>
          </p:cNvPr>
          <p:cNvSpPr txBox="1">
            <a:spLocks/>
          </p:cNvSpPr>
          <p:nvPr/>
        </p:nvSpPr>
        <p:spPr>
          <a:xfrm>
            <a:off x="5226695" y="1318675"/>
            <a:ext cx="3097100" cy="1191777"/>
          </a:xfrm>
          <a:prstGeom prst="rect">
            <a:avLst/>
          </a:prstGeom>
        </p:spPr>
        <p:txBody>
          <a:bodyPr vert="horz" lIns="91440" tIns="45720" rIns="91440" bIns="45720" numCol="1" rtlCol="0">
            <a:normAutofit lnSpcReduction="10000"/>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14000"/>
              </a:lnSpc>
              <a:spcBef>
                <a:spcPts val="0"/>
              </a:spcBef>
              <a:buFont typeface="Arial" panose="020B0604020202020204" pitchFamily="34" charset="0"/>
              <a:buChar char="•"/>
            </a:pP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14000"/>
              </a:lnSpc>
              <a:spcBef>
                <a:spcPts val="0"/>
              </a:spcBef>
              <a:buFont typeface="Arial" panose="020B0604020202020204" pitchFamily="34" charset="0"/>
              <a:buChar char="•"/>
            </a:pP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Heterogeneous boards </a:t>
            </a:r>
            <a: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enhance business performance</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particularly in highly complex environments</a:t>
            </a:r>
          </a:p>
          <a:p>
            <a:pPr marL="285750" indent="-285750">
              <a:lnSpc>
                <a:spcPct val="114000"/>
              </a:lnSpc>
              <a:spcBef>
                <a:spcPts val="0"/>
              </a:spcBef>
              <a:buFont typeface="Arial" panose="020B0604020202020204" pitchFamily="34" charset="0"/>
              <a:buChar char="•"/>
            </a:pP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14000"/>
              </a:lnSpc>
              <a:spcBef>
                <a:spcPts val="0"/>
              </a:spcBef>
              <a:buFont typeface="Arial" panose="020B0604020202020204" pitchFamily="34" charset="0"/>
              <a:buChar char="•"/>
            </a:pP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Content Placeholder 2">
            <a:extLst>
              <a:ext uri="{FF2B5EF4-FFF2-40B4-BE49-F238E27FC236}">
                <a16:creationId xmlns:a16="http://schemas.microsoft.com/office/drawing/2014/main" id="{399B1821-986C-4BBD-B2C9-9086DCF9051C}"/>
              </a:ext>
            </a:extLst>
          </p:cNvPr>
          <p:cNvSpPr txBox="1">
            <a:spLocks/>
          </p:cNvSpPr>
          <p:nvPr/>
        </p:nvSpPr>
        <p:spPr>
          <a:xfrm>
            <a:off x="820206" y="2629539"/>
            <a:ext cx="3376789" cy="1226933"/>
          </a:xfrm>
          <a:prstGeom prst="rect">
            <a:avLst/>
          </a:prstGeom>
        </p:spPr>
        <p:txBody>
          <a:bodyPr vert="horz" lIns="91440" tIns="45720" rIns="91440" bIns="45720" numCol="1" rtlCol="0">
            <a:normAutofit fontScale="77500" lnSpcReduction="20000"/>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nSpc>
                <a:spcPct val="114000"/>
              </a:lnSpc>
              <a:spcBef>
                <a:spcPts val="0"/>
              </a:spcBef>
              <a:buFont typeface="Arial" panose="020B0604020202020204" pitchFamily="34" charset="0"/>
              <a:buChar char="•"/>
            </a:pP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Diverse employees </a:t>
            </a:r>
            <a:r>
              <a:rPr lang="en-US" sz="14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understand the unmet needs in underleveraged markets, and are likely to share that understanding with their teams</a:t>
            </a: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 This may lead to the development of new businesses, as well as to growth in existing businesses.</a:t>
            </a:r>
          </a:p>
          <a:p>
            <a:pPr>
              <a:lnSpc>
                <a:spcPct val="114000"/>
              </a:lnSpc>
              <a:spcBef>
                <a:spcPts val="0"/>
              </a:spcBef>
            </a:pP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09673360-24CF-4550-A110-3F9980A3EF93}"/>
              </a:ext>
            </a:extLst>
          </p:cNvPr>
          <p:cNvSpPr txBox="1"/>
          <p:nvPr/>
        </p:nvSpPr>
        <p:spPr>
          <a:xfrm>
            <a:off x="820206" y="4295073"/>
            <a:ext cx="3751794" cy="646331"/>
          </a:xfrm>
          <a:prstGeom prst="rect">
            <a:avLst/>
          </a:prstGeom>
          <a:noFill/>
        </p:spPr>
        <p:txBody>
          <a:bodyPr wrap="square" rtlCol="0">
            <a:spAutoFit/>
          </a:bodyPr>
          <a:lstStyle/>
          <a:p>
            <a:r>
              <a:rPr lang="en-US" sz="1200" i="1">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*Two dimensional diversity includes both inherent (traits you’re born with), and acquired (traits gained from experience) diversity.</a:t>
            </a:r>
            <a:endParaRPr lang="en-US" sz="1200" i="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90335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6B30B-42E7-4F29-A8C6-AA1B53BABD7C}"/>
              </a:ext>
            </a:extLst>
          </p:cNvPr>
          <p:cNvSpPr>
            <a:spLocks noGrp="1"/>
          </p:cNvSpPr>
          <p:nvPr>
            <p:ph type="title"/>
          </p:nvPr>
        </p:nvSpPr>
        <p:spPr>
          <a:xfrm>
            <a:off x="820206" y="427094"/>
            <a:ext cx="6710894" cy="454424"/>
          </a:xfrm>
        </p:spPr>
        <p:txBody>
          <a:bodyPr/>
          <a:lstStyle/>
          <a:p>
            <a: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Diverse perspectives improve strategic decision making</a:t>
            </a:r>
            <a:b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br>
            <a:b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br>
            <a:endPar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298FFB4D-3ACC-49B8-BA5E-39A198ADA2C7}"/>
              </a:ext>
            </a:extLst>
          </p:cNvPr>
          <p:cNvSpPr>
            <a:spLocks noGrp="1"/>
          </p:cNvSpPr>
          <p:nvPr>
            <p:ph idx="1"/>
          </p:nvPr>
        </p:nvSpPr>
        <p:spPr>
          <a:xfrm>
            <a:off x="820206" y="1584186"/>
            <a:ext cx="3414911" cy="1527314"/>
          </a:xfrm>
        </p:spPr>
        <p:txBody>
          <a:bodyPr numCol="1">
            <a:normAutofit lnSpcReduction="10000"/>
          </a:bodyPr>
          <a:lstStyle/>
          <a:p>
            <a:pPr marL="285750" indent="-285750">
              <a:lnSpc>
                <a:spcPct val="114000"/>
              </a:lnSpc>
              <a:spcBef>
                <a:spcPts val="0"/>
              </a:spcBef>
              <a:buFont typeface="Arial" panose="020B0604020202020204" pitchFamily="34" charset="0"/>
              <a:buChar char="•"/>
            </a:pP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Diversity within leadership teams helps to </a:t>
            </a:r>
            <a:r>
              <a:rPr lang="en-US" sz="14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combat ‘groupthink’ and mitigate both conscious and unconscious social bias</a:t>
            </a: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 broadening the possibilities for businesses</a:t>
            </a:r>
          </a:p>
          <a:p>
            <a:pPr marL="285750" indent="-285750">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14000"/>
              </a:lnSpc>
              <a:spcBef>
                <a:spcPts val="0"/>
              </a:spcBef>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Content Placeholder 2">
            <a:extLst>
              <a:ext uri="{FF2B5EF4-FFF2-40B4-BE49-F238E27FC236}">
                <a16:creationId xmlns:a16="http://schemas.microsoft.com/office/drawing/2014/main" id="{D3D99131-240F-4AD7-8992-8D2805568517}"/>
              </a:ext>
            </a:extLst>
          </p:cNvPr>
          <p:cNvSpPr txBox="1">
            <a:spLocks/>
          </p:cNvSpPr>
          <p:nvPr/>
        </p:nvSpPr>
        <p:spPr>
          <a:xfrm>
            <a:off x="5226694" y="1318675"/>
            <a:ext cx="3097100" cy="1527314"/>
          </a:xfrm>
          <a:prstGeom prst="rect">
            <a:avLst/>
          </a:prstGeom>
        </p:spPr>
        <p:txBody>
          <a:bodyPr vert="horz" lIns="91440" tIns="45720" rIns="91440" bIns="45720" numCol="1" rtlCol="0">
            <a:normAutofit lnSpcReduction="10000"/>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14000"/>
              </a:lnSpc>
              <a:spcBef>
                <a:spcPts val="0"/>
              </a:spcBef>
              <a:buFont typeface="Arial" panose="020B0604020202020204" pitchFamily="34" charset="0"/>
              <a:buChar char="•"/>
            </a:pP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Working within a diverse group </a:t>
            </a:r>
            <a:r>
              <a:rPr lang="en-US" sz="14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changes how people think, encourages complex thinking and leads to higher quality decisions</a:t>
            </a:r>
          </a:p>
          <a:p>
            <a:pPr marL="285750" indent="-285750">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89196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A6B30B-42E7-4F29-A8C6-AA1B53BABD7C}"/>
              </a:ext>
            </a:extLst>
          </p:cNvPr>
          <p:cNvSpPr>
            <a:spLocks noGrp="1"/>
          </p:cNvSpPr>
          <p:nvPr>
            <p:ph type="title"/>
          </p:nvPr>
        </p:nvSpPr>
        <p:spPr>
          <a:xfrm>
            <a:off x="820206" y="427094"/>
            <a:ext cx="7028394" cy="454424"/>
          </a:xfrm>
        </p:spPr>
        <p:txBody>
          <a:bodyPr/>
          <a:lstStyle/>
          <a:p>
            <a: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Innovation and creativity thrive in inclusive organizations</a:t>
            </a:r>
            <a:b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br>
            <a:br>
              <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br>
            <a:endParaRPr lang="en-US"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298FFB4D-3ACC-49B8-BA5E-39A198ADA2C7}"/>
              </a:ext>
            </a:extLst>
          </p:cNvPr>
          <p:cNvSpPr>
            <a:spLocks noGrp="1"/>
          </p:cNvSpPr>
          <p:nvPr>
            <p:ph idx="1"/>
          </p:nvPr>
        </p:nvSpPr>
        <p:spPr>
          <a:xfrm>
            <a:off x="820206" y="1584185"/>
            <a:ext cx="3414911" cy="1191777"/>
          </a:xfrm>
        </p:spPr>
        <p:txBody>
          <a:bodyPr numCol="1">
            <a:normAutofit/>
          </a:bodyPr>
          <a:lstStyle/>
          <a:p>
            <a:pPr marL="285750" indent="-285750">
              <a:lnSpc>
                <a:spcPct val="114000"/>
              </a:lnSpc>
              <a:spcBef>
                <a:spcPts val="0"/>
              </a:spcBef>
              <a:buFont typeface="Arial" panose="020B0604020202020204" pitchFamily="34" charset="0"/>
              <a:buChar char="•"/>
            </a:pPr>
            <a:r>
              <a:rPr lang="en-US" sz="14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Multidimensional diversity unlocks innovation </a:t>
            </a: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by creating an environment where ‘outside of the box’ ideas are heard and explored</a:t>
            </a:r>
          </a:p>
          <a:p>
            <a:pPr>
              <a:lnSpc>
                <a:spcPct val="114000"/>
              </a:lnSpc>
              <a:spcBef>
                <a:spcPts val="0"/>
              </a:spcBef>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Content Placeholder 2">
            <a:extLst>
              <a:ext uri="{FF2B5EF4-FFF2-40B4-BE49-F238E27FC236}">
                <a16:creationId xmlns:a16="http://schemas.microsoft.com/office/drawing/2014/main" id="{D3D99131-240F-4AD7-8992-8D2805568517}"/>
              </a:ext>
            </a:extLst>
          </p:cNvPr>
          <p:cNvSpPr txBox="1">
            <a:spLocks/>
          </p:cNvSpPr>
          <p:nvPr/>
        </p:nvSpPr>
        <p:spPr>
          <a:xfrm>
            <a:off x="5226694" y="1316550"/>
            <a:ext cx="3206105" cy="1843625"/>
          </a:xfrm>
          <a:prstGeom prst="rect">
            <a:avLst/>
          </a:prstGeom>
        </p:spPr>
        <p:txBody>
          <a:bodyPr vert="horz" lIns="91440" tIns="45720" rIns="91440" bIns="45720" numCol="1" rtlCol="0">
            <a:normAutofit fontScale="92500"/>
          </a:bodyPr>
          <a:lstStyle>
            <a:lvl1pPr marL="0" indent="0" algn="l" defTabSz="457200" rtl="0" eaLnBrk="1" latinLnBrk="0" hangingPunct="1">
              <a:spcBef>
                <a:spcPct val="20000"/>
              </a:spcBef>
              <a:buFontTx/>
              <a:buNone/>
              <a:defRPr sz="1300" kern="1200">
                <a:solidFill>
                  <a:schemeClr val="tx2"/>
                </a:solidFill>
                <a:latin typeface="+mn-lt"/>
                <a:ea typeface="+mn-ea"/>
                <a:cs typeface="+mn-cs"/>
              </a:defRPr>
            </a:lvl1pPr>
            <a:lvl2pPr marL="457200" indent="0" algn="l" defTabSz="457200" rtl="0" eaLnBrk="1" latinLnBrk="0" hangingPunct="1">
              <a:spcBef>
                <a:spcPct val="20000"/>
              </a:spcBef>
              <a:buFontTx/>
              <a:buNone/>
              <a:defRPr sz="1300" kern="1200">
                <a:solidFill>
                  <a:schemeClr val="tx2"/>
                </a:solidFill>
                <a:latin typeface="+mn-lt"/>
                <a:ea typeface="+mn-ea"/>
                <a:cs typeface="+mn-cs"/>
              </a:defRPr>
            </a:lvl2pPr>
            <a:lvl3pPr marL="914400" indent="0" algn="l" defTabSz="457200" rtl="0" eaLnBrk="1" latinLnBrk="0" hangingPunct="1">
              <a:spcBef>
                <a:spcPct val="20000"/>
              </a:spcBef>
              <a:buFontTx/>
              <a:buNone/>
              <a:defRPr sz="1300" kern="1200">
                <a:solidFill>
                  <a:schemeClr val="tx2"/>
                </a:solidFill>
                <a:latin typeface="+mn-lt"/>
                <a:ea typeface="+mn-ea"/>
                <a:cs typeface="+mn-cs"/>
              </a:defRPr>
            </a:lvl3pPr>
            <a:lvl4pPr marL="1371600" indent="0" algn="l" defTabSz="457200" rtl="0" eaLnBrk="1" latinLnBrk="0" hangingPunct="1">
              <a:spcBef>
                <a:spcPct val="20000"/>
              </a:spcBef>
              <a:buFontTx/>
              <a:buNone/>
              <a:defRPr sz="1300" kern="1200">
                <a:solidFill>
                  <a:schemeClr val="tx2"/>
                </a:solidFill>
                <a:latin typeface="+mn-lt"/>
                <a:ea typeface="+mn-ea"/>
                <a:cs typeface="+mn-cs"/>
              </a:defRPr>
            </a:lvl4pPr>
            <a:lvl5pPr marL="1828800" indent="0" algn="l" defTabSz="457200" rtl="0" eaLnBrk="1" latinLnBrk="0" hangingPunct="1">
              <a:spcBef>
                <a:spcPct val="20000"/>
              </a:spcBef>
              <a:buFontTx/>
              <a:buNone/>
              <a:defRPr sz="1300" kern="1200">
                <a:solidFill>
                  <a:schemeClr val="tx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285750" indent="-285750">
              <a:lnSpc>
                <a:spcPct val="114000"/>
              </a:lnSpc>
              <a:spcBef>
                <a:spcPts val="0"/>
              </a:spcBef>
              <a:buFont typeface="Arial" panose="020B0604020202020204" pitchFamily="34" charset="0"/>
              <a:buChar char="•"/>
            </a:pPr>
            <a:r>
              <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rPr>
              <a:t>When managers exhibit critical leadership competency of providing a diverse, changing and interesting physical and social work environment, </a:t>
            </a:r>
            <a:r>
              <a:rPr lang="en-US" sz="1400" b="1" dirty="0">
                <a:solidFill>
                  <a:schemeClr val="accent2">
                    <a:lumMod val="75000"/>
                  </a:schemeClr>
                </a:solidFill>
                <a:latin typeface="Open Sans" panose="020B0606030504020204" pitchFamily="34" charset="0"/>
                <a:ea typeface="Open Sans" panose="020B0606030504020204" pitchFamily="34" charset="0"/>
                <a:cs typeface="Open Sans" panose="020B0606030504020204" pitchFamily="34" charset="0"/>
              </a:rPr>
              <a:t>they elicit greater creativity from their teams</a:t>
            </a:r>
          </a:p>
          <a:p>
            <a:pPr marL="285750" indent="-285750">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14000"/>
              </a:lnSpc>
              <a:spcBef>
                <a:spcPts val="0"/>
              </a:spcBef>
              <a:buFont typeface="Arial" panose="020B0604020202020204" pitchFamily="34" charset="0"/>
              <a:buChar char="•"/>
            </a:pPr>
            <a:endParaRPr lang="en-US" sz="14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951905312"/>
      </p:ext>
    </p:extLst>
  </p:cSld>
  <p:clrMapOvr>
    <a:masterClrMapping/>
  </p:clrMapOvr>
</p:sld>
</file>

<file path=ppt/theme/theme1.xml><?xml version="1.0" encoding="utf-8"?>
<a:theme xmlns:a="http://schemas.openxmlformats.org/drawingml/2006/main" name="Office Theme">
  <a:themeElements>
    <a:clrScheme name="Champions for Change">
      <a:dk1>
        <a:srgbClr val="000000"/>
      </a:dk1>
      <a:lt1>
        <a:srgbClr val="FFFFFF"/>
      </a:lt1>
      <a:dk2>
        <a:srgbClr val="002E4F"/>
      </a:dk2>
      <a:lt2>
        <a:srgbClr val="EEECE1"/>
      </a:lt2>
      <a:accent1>
        <a:srgbClr val="79BD9A"/>
      </a:accent1>
      <a:accent2>
        <a:srgbClr val="3B8686"/>
      </a:accent2>
      <a:accent3>
        <a:srgbClr val="70B659"/>
      </a:accent3>
      <a:accent4>
        <a:srgbClr val="0089C0"/>
      </a:accent4>
      <a:accent5>
        <a:srgbClr val="F15B5B"/>
      </a:accent5>
      <a:accent6>
        <a:srgbClr val="EAEB8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476</TotalTime>
  <Words>5250</Words>
  <Application>Microsoft Office PowerPoint</Application>
  <PresentationFormat>On-screen Show (16:9)</PresentationFormat>
  <Paragraphs>354</Paragraphs>
  <Slides>12</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Karla</vt:lpstr>
      <vt:lpstr>Open Sans</vt:lpstr>
      <vt:lpstr>Open Sans Light</vt:lpstr>
      <vt:lpstr>Office Theme</vt:lpstr>
      <vt:lpstr>The Case for Change</vt:lpstr>
      <vt:lpstr>Inclusion and diversity  in business is proven to promote societal and economic growth</vt:lpstr>
      <vt:lpstr>Why is this the case?</vt:lpstr>
      <vt:lpstr>Diversity impacts the bottom line; globally and locally </vt:lpstr>
      <vt:lpstr>Greater gender balance in senior leadership often leads to better business results </vt:lpstr>
      <vt:lpstr>Cultural diversity and inclusive LGBTI policies improve financial impact  </vt:lpstr>
      <vt:lpstr>Businesses focused on building multidimensional diversity improve their competitive advantage </vt:lpstr>
      <vt:lpstr>Diverse perspectives improve strategic decision making  </vt:lpstr>
      <vt:lpstr>Innovation and creativity thrive in inclusive organizations  </vt:lpstr>
      <vt:lpstr>Diverse and inclusive organisations attract, develop and retain the best talent  </vt:lpstr>
      <vt:lpstr>PowerPoint Presentation</vt:lpstr>
      <vt:lpstr>PowerPoint Presentation</vt:lpstr>
    </vt:vector>
  </TitlesOfParts>
  <Company>Dave Clark Design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dc:creator>
  <cp:lastModifiedBy>Nick Everitt</cp:lastModifiedBy>
  <cp:revision>75</cp:revision>
  <dcterms:created xsi:type="dcterms:W3CDTF">2018-05-30T21:48:03Z</dcterms:created>
  <dcterms:modified xsi:type="dcterms:W3CDTF">2018-08-01T04:42:15Z</dcterms:modified>
</cp:coreProperties>
</file>